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7" r:id="rId1"/>
  </p:sldMasterIdLst>
  <p:notesMasterIdLst>
    <p:notesMasterId r:id="rId51"/>
  </p:notesMasterIdLst>
  <p:handoutMasterIdLst>
    <p:handoutMasterId r:id="rId52"/>
  </p:handoutMasterIdLst>
  <p:sldIdLst>
    <p:sldId id="864" r:id="rId2"/>
    <p:sldId id="905" r:id="rId3"/>
    <p:sldId id="904" r:id="rId4"/>
    <p:sldId id="865" r:id="rId5"/>
    <p:sldId id="916" r:id="rId6"/>
    <p:sldId id="866" r:id="rId7"/>
    <p:sldId id="919" r:id="rId8"/>
    <p:sldId id="906" r:id="rId9"/>
    <p:sldId id="867" r:id="rId10"/>
    <p:sldId id="868" r:id="rId11"/>
    <p:sldId id="869" r:id="rId12"/>
    <p:sldId id="870" r:id="rId13"/>
    <p:sldId id="871" r:id="rId14"/>
    <p:sldId id="872" r:id="rId15"/>
    <p:sldId id="915" r:id="rId16"/>
    <p:sldId id="873" r:id="rId17"/>
    <p:sldId id="874" r:id="rId18"/>
    <p:sldId id="907" r:id="rId19"/>
    <p:sldId id="876" r:id="rId20"/>
    <p:sldId id="877" r:id="rId21"/>
    <p:sldId id="875" r:id="rId22"/>
    <p:sldId id="878" r:id="rId23"/>
    <p:sldId id="879" r:id="rId24"/>
    <p:sldId id="880" r:id="rId25"/>
    <p:sldId id="908" r:id="rId26"/>
    <p:sldId id="901" r:id="rId27"/>
    <p:sldId id="899" r:id="rId28"/>
    <p:sldId id="920" r:id="rId29"/>
    <p:sldId id="883" r:id="rId30"/>
    <p:sldId id="903" r:id="rId31"/>
    <p:sldId id="884" r:id="rId32"/>
    <p:sldId id="885" r:id="rId33"/>
    <p:sldId id="900" r:id="rId34"/>
    <p:sldId id="909" r:id="rId35"/>
    <p:sldId id="886" r:id="rId36"/>
    <p:sldId id="887" r:id="rId37"/>
    <p:sldId id="888" r:id="rId38"/>
    <p:sldId id="902" r:id="rId39"/>
    <p:sldId id="910" r:id="rId40"/>
    <p:sldId id="889" r:id="rId41"/>
    <p:sldId id="892" r:id="rId42"/>
    <p:sldId id="890" r:id="rId43"/>
    <p:sldId id="891" r:id="rId44"/>
    <p:sldId id="911" r:id="rId45"/>
    <p:sldId id="893" r:id="rId46"/>
    <p:sldId id="894" r:id="rId47"/>
    <p:sldId id="912" r:id="rId48"/>
    <p:sldId id="895" r:id="rId49"/>
    <p:sldId id="913" r:id="rId50"/>
  </p:sldIdLst>
  <p:sldSz cx="9144000" cy="6858000" type="screen4x3"/>
  <p:notesSz cx="7010400" cy="9296400"/>
  <p:custDataLst>
    <p:tags r:id="rId5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4296" userDrawn="1">
          <p15:clr>
            <a:srgbClr val="A4A3A4"/>
          </p15:clr>
        </p15:guide>
        <p15:guide id="11" pos="2424" userDrawn="1">
          <p15:clr>
            <a:srgbClr val="A4A3A4"/>
          </p15:clr>
        </p15:guide>
        <p15:guide id="12" pos="2520" userDrawn="1">
          <p15:clr>
            <a:srgbClr val="A4A3A4"/>
          </p15:clr>
        </p15:guide>
        <p15:guide id="16" orient="horz" pos="3408" userDrawn="1">
          <p15:clr>
            <a:srgbClr val="A4A3A4"/>
          </p15:clr>
        </p15:guide>
        <p15:guide id="17" orient="horz" pos="240" userDrawn="1">
          <p15:clr>
            <a:srgbClr val="A4A3A4"/>
          </p15:clr>
        </p15:guide>
        <p15:guide id="18" orient="horz" pos="576" userDrawn="1">
          <p15:clr>
            <a:srgbClr val="A4A3A4"/>
          </p15:clr>
        </p15:guide>
        <p15:guide id="21" orient="horz" pos="4152" userDrawn="1">
          <p15:clr>
            <a:srgbClr val="A4A3A4"/>
          </p15:clr>
        </p15:guide>
        <p15:guide id="27" pos="144" userDrawn="1">
          <p15:clr>
            <a:srgbClr val="A4A3A4"/>
          </p15:clr>
        </p15:guide>
        <p15:guide id="28" pos="3408" userDrawn="1">
          <p15:clr>
            <a:srgbClr val="A4A3A4"/>
          </p15:clr>
        </p15:guide>
        <p15:guide id="29" orient="horz" pos="1968" userDrawn="1">
          <p15:clr>
            <a:srgbClr val="A4A3A4"/>
          </p15:clr>
        </p15:guide>
        <p15:guide id="30" orient="horz" pos="1536" userDrawn="1">
          <p15:clr>
            <a:srgbClr val="A4A3A4"/>
          </p15:clr>
        </p15:guide>
        <p15:guide id="31" orient="horz" pos="3000" userDrawn="1">
          <p15:clr>
            <a:srgbClr val="A4A3A4"/>
          </p15:clr>
        </p15:guide>
        <p15:guide id="32" orient="horz" pos="2880" userDrawn="1">
          <p15:clr>
            <a:srgbClr val="A4A3A4"/>
          </p15:clr>
        </p15:guide>
        <p15:guide id="34" pos="1368" userDrawn="1">
          <p15:clr>
            <a:srgbClr val="A4A3A4"/>
          </p15:clr>
        </p15:guide>
        <p15:guide id="35" pos="2880" userDrawn="1">
          <p15:clr>
            <a:srgbClr val="A4A3A4"/>
          </p15:clr>
        </p15:guide>
        <p15:guide id="36" pos="5328" userDrawn="1">
          <p15:clr>
            <a:srgbClr val="A4A3A4"/>
          </p15:clr>
        </p15:guide>
        <p15:guide id="37" pos="5568" userDrawn="1">
          <p15:clr>
            <a:srgbClr val="A4A3A4"/>
          </p15:clr>
        </p15:guide>
        <p15:guide id="39" pos="2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84" userDrawn="1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3222"/>
    <a:srgbClr val="7F7F7F"/>
    <a:srgbClr val="FFFFCC"/>
    <a:srgbClr val="FFF6EB"/>
    <a:srgbClr val="008000"/>
    <a:srgbClr val="99CCFF"/>
    <a:srgbClr val="0000FF"/>
    <a:srgbClr val="FFFF99"/>
    <a:srgbClr val="FCAF17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023" autoAdjust="0"/>
    <p:restoredTop sz="91139" autoAdjust="0"/>
  </p:normalViewPr>
  <p:slideViewPr>
    <p:cSldViewPr snapToGrid="0">
      <p:cViewPr varScale="1">
        <p:scale>
          <a:sx n="67" d="100"/>
          <a:sy n="67" d="100"/>
        </p:scale>
        <p:origin x="1600" y="44"/>
      </p:cViewPr>
      <p:guideLst>
        <p:guide pos="4296"/>
        <p:guide pos="2424"/>
        <p:guide pos="2520"/>
        <p:guide orient="horz" pos="3408"/>
        <p:guide orient="horz" pos="240"/>
        <p:guide orient="horz" pos="576"/>
        <p:guide orient="horz" pos="4152"/>
        <p:guide pos="144"/>
        <p:guide pos="3408"/>
        <p:guide orient="horz" pos="1968"/>
        <p:guide orient="horz" pos="1536"/>
        <p:guide orient="horz" pos="3000"/>
        <p:guide orient="horz" pos="2880"/>
        <p:guide pos="1368"/>
        <p:guide pos="2880"/>
        <p:guide pos="5328"/>
        <p:guide pos="5568"/>
        <p:guide pos="2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798" y="108"/>
      </p:cViewPr>
      <p:guideLst>
        <p:guide orient="horz" pos="2784"/>
        <p:guide pos="431"/>
        <p:guide pos="3985"/>
        <p:guide orient="horz" pos="28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6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9" y="0"/>
            <a:ext cx="3038475" cy="46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6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674"/>
            <a:ext cx="3038475" cy="46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659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9" y="8829674"/>
            <a:ext cx="3038475" cy="46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F278CE-4F29-4C0C-8549-B3BF430AA3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02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3" rIns="93167" bIns="46583" numCol="1" anchor="t" anchorCtr="0" compatLnSpc="1">
            <a:prstTxWarp prst="textNoShape">
              <a:avLst/>
            </a:prstTxWarp>
          </a:bodyPr>
          <a:lstStyle>
            <a:lvl1pPr defTabSz="931760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9" y="0"/>
            <a:ext cx="3038475" cy="46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3" rIns="93167" bIns="46583" numCol="1" anchor="t" anchorCtr="0" compatLnSpc="1">
            <a:prstTxWarp prst="textNoShape">
              <a:avLst/>
            </a:prstTxWarp>
          </a:bodyPr>
          <a:lstStyle>
            <a:lvl1pPr algn="r" defTabSz="931760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5325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6" y="4416426"/>
            <a:ext cx="5607050" cy="418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3" rIns="93167" bIns="465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674"/>
            <a:ext cx="3038475" cy="46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3" rIns="93167" bIns="46583" numCol="1" anchor="b" anchorCtr="0" compatLnSpc="1">
            <a:prstTxWarp prst="textNoShape">
              <a:avLst/>
            </a:prstTxWarp>
          </a:bodyPr>
          <a:lstStyle>
            <a:lvl1pPr defTabSz="931760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9" y="8829674"/>
            <a:ext cx="3038475" cy="46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3" rIns="93167" bIns="46583" numCol="1" anchor="b" anchorCtr="0" compatLnSpc="1">
            <a:prstTxWarp prst="textNoShape">
              <a:avLst/>
            </a:prstTxWarp>
          </a:bodyPr>
          <a:lstStyle>
            <a:lvl1pPr algn="r" defTabSz="931760">
              <a:defRPr sz="1200" smtClean="0"/>
            </a:lvl1pPr>
          </a:lstStyle>
          <a:p>
            <a:pPr>
              <a:defRPr/>
            </a:pPr>
            <a:fld id="{13D50BE3-7B63-4F74-A846-78120FB61B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812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5000"/>
      </a:lnSpc>
      <a:spcBef>
        <a:spcPct val="6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114300" indent="-112713" algn="l" rtl="0" eaLnBrk="0" fontAlgn="base" hangingPunct="0">
      <a:lnSpc>
        <a:spcPct val="95000"/>
      </a:lnSpc>
      <a:spcBef>
        <a:spcPct val="4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47663" indent="-119063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566738" indent="-104775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798513" indent="-117475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458788"/>
            <a:ext cx="5286375" cy="3965575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6" y="4416426"/>
            <a:ext cx="5607050" cy="4183062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9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08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viderColorBox"/>
          <p:cNvSpPr>
            <a:spLocks noChangeArrowheads="1"/>
          </p:cNvSpPr>
          <p:nvPr userDrawn="1"/>
        </p:nvSpPr>
        <p:spPr bwMode="auto">
          <a:xfrm>
            <a:off x="0" y="0"/>
            <a:ext cx="1208088" cy="4046538"/>
          </a:xfrm>
          <a:prstGeom prst="rect">
            <a:avLst/>
          </a:prstGeom>
          <a:solidFill>
            <a:srgbClr val="923222"/>
          </a:solidFill>
          <a:ln w="127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800" b="1" dirty="0">
              <a:solidFill>
                <a:prstClr val="black"/>
              </a:solidFill>
              <a:latin typeface="News Gothic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398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4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620" y="76200"/>
            <a:ext cx="2108688" cy="5994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164" y="76200"/>
            <a:ext cx="6189785" cy="5994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1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53163" y="76200"/>
            <a:ext cx="8439150" cy="599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47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63" y="76200"/>
            <a:ext cx="843915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53163" y="1295400"/>
            <a:ext cx="8439150" cy="4775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3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63" y="76200"/>
            <a:ext cx="843915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158" y="1295400"/>
            <a:ext cx="4148503" cy="477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2340" y="1295400"/>
            <a:ext cx="4149969" cy="231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2340" y="3759200"/>
            <a:ext cx="4149969" cy="231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30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52992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27051" y="1346200"/>
            <a:ext cx="2667371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170308" y="1346200"/>
            <a:ext cx="2676809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3339524" y="1357911"/>
            <a:ext cx="2667371" cy="49333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30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Textplatzhalter 9" descr="Subtitle" title="Subtitle"/>
          <p:cNvSpPr>
            <a:spLocks noGrp="1"/>
          </p:cNvSpPr>
          <p:nvPr>
            <p:ph type="body" sz="quarter" idx="10"/>
          </p:nvPr>
        </p:nvSpPr>
        <p:spPr>
          <a:xfrm>
            <a:off x="540000" y="738554"/>
            <a:ext cx="8311392" cy="367571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23875" y="1346200"/>
            <a:ext cx="8334405" cy="4940320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64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050" y="1346200"/>
            <a:ext cx="4160838" cy="4945063"/>
          </a:xfrm>
        </p:spPr>
        <p:txBody>
          <a:bodyPr/>
          <a:lstStyle>
            <a:lvl1pPr marL="233363" marR="0" indent="-233363" algn="l" defTabSz="914400" rtl="0" eaLnBrk="1" fontAlgn="base" latinLnBrk="0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rgbClr val="FCAF17"/>
              </a:buClr>
              <a:buSzPct val="110000"/>
              <a:buFont typeface="Wingdings" pitchFamily="2" charset="2"/>
              <a:buChar char="§"/>
              <a:tabLst/>
              <a:defRPr sz="2800"/>
            </a:lvl1pPr>
            <a:lvl2pPr marL="398463" marR="0" indent="-163513" algn="l" defTabSz="914400" rtl="0" eaLnBrk="1" fontAlgn="base" latinLnBrk="0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SzTx/>
              <a:buFont typeface="Arial" charset="0"/>
              <a:buChar char="•"/>
              <a:tabLst/>
              <a:defRPr sz="2400"/>
            </a:lvl2pPr>
            <a:lvl3pPr marL="577850" marR="0" indent="-177800" algn="l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-"/>
              <a:tabLst/>
              <a:defRPr sz="2000"/>
            </a:lvl3pPr>
            <a:lvl4pPr marL="752475" marR="0" indent="-173038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4pPr>
            <a:lvl5pPr marL="917575" marR="0" indent="-1635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0289" y="1346200"/>
            <a:ext cx="3998912" cy="4945063"/>
          </a:xfrm>
        </p:spPr>
        <p:txBody>
          <a:bodyPr/>
          <a:lstStyle>
            <a:lvl1pPr marL="233363" marR="0" indent="-233363" algn="l" defTabSz="914400" rtl="0" eaLnBrk="1" fontAlgn="base" latinLnBrk="0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rgbClr val="FCAF17"/>
              </a:buClr>
              <a:buSzPct val="110000"/>
              <a:buFont typeface="Wingdings" pitchFamily="2" charset="2"/>
              <a:buChar char="§"/>
              <a:tabLst/>
              <a:defRPr sz="2800"/>
            </a:lvl1pPr>
            <a:lvl2pPr marL="398463" marR="0" indent="-163513" algn="l" defTabSz="914400" rtl="0" eaLnBrk="1" fontAlgn="base" latinLnBrk="0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SzTx/>
              <a:buFont typeface="Arial" charset="0"/>
              <a:buChar char="•"/>
              <a:tabLst/>
              <a:defRPr sz="2400"/>
            </a:lvl2pPr>
            <a:lvl3pPr marL="577850" marR="0" indent="-177800" algn="l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-"/>
              <a:tabLst/>
              <a:defRPr sz="2000"/>
            </a:lvl3pPr>
            <a:lvl4pPr marL="752475" marR="0" indent="-173038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4pPr>
            <a:lvl5pPr marL="917575" marR="0" indent="-1635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platzhalter 9" descr="Subtitle" title="Subtitle"/>
          <p:cNvSpPr>
            <a:spLocks noGrp="1"/>
          </p:cNvSpPr>
          <p:nvPr>
            <p:ph type="body" sz="quarter" idx="10"/>
          </p:nvPr>
        </p:nvSpPr>
        <p:spPr>
          <a:xfrm>
            <a:off x="540000" y="738554"/>
            <a:ext cx="8311392" cy="367571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63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 descr="Subtitle" title="Subtitle"/>
          <p:cNvSpPr>
            <a:spLocks noGrp="1"/>
          </p:cNvSpPr>
          <p:nvPr>
            <p:ph type="body" sz="quarter" idx="10"/>
          </p:nvPr>
        </p:nvSpPr>
        <p:spPr>
          <a:xfrm>
            <a:off x="540000" y="738554"/>
            <a:ext cx="8311392" cy="367571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15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1538" y="6578122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350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0" name="Textplatzhalter 9" descr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4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875" y="1346200"/>
            <a:ext cx="8334405" cy="4940320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50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875" y="1346200"/>
            <a:ext cx="8334405" cy="4940320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1" name="Textplatzhalter 9" descr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4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83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3875" y="1346200"/>
            <a:ext cx="4162425" cy="4940320"/>
          </a:xfrm>
        </p:spPr>
        <p:txBody>
          <a:bodyPr>
            <a:noAutofit/>
          </a:bodyPr>
          <a:lstStyle>
            <a:lvl1pPr>
              <a:defRPr sz="2400" baseline="0"/>
            </a:lvl1pPr>
            <a:lvl2pPr>
              <a:defRPr sz="2000" baseline="0"/>
            </a:lvl2pPr>
            <a:lvl3pPr>
              <a:defRPr sz="1800" baseline="0"/>
            </a:lvl3pPr>
            <a:lvl4pPr>
              <a:defRPr sz="1600" baseline="0"/>
            </a:lvl4pPr>
            <a:lvl5pPr>
              <a:defRPr sz="1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1" y="1346200"/>
            <a:ext cx="4019580" cy="4940320"/>
          </a:xfrm>
        </p:spPr>
        <p:txBody>
          <a:bodyPr>
            <a:noAutofit/>
          </a:bodyPr>
          <a:lstStyle>
            <a:lvl1pPr>
              <a:defRPr sz="2400" baseline="0"/>
            </a:lvl1pPr>
            <a:lvl2pPr>
              <a:defRPr sz="2000" baseline="0"/>
            </a:lvl2pPr>
            <a:lvl3pPr>
              <a:defRPr sz="1800" baseline="0"/>
            </a:lvl3pPr>
            <a:lvl4pPr>
              <a:defRPr sz="1600" baseline="0"/>
            </a:lvl4pPr>
            <a:lvl5pPr>
              <a:defRPr sz="1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0" name="Textplatzhalter 9" descr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4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62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8" name="Textplatzhalter 9" descr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4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17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0" name="Textplatzhalter 9" descr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4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875" y="1346200"/>
            <a:ext cx="8334405" cy="4940320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87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0294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27051" y="1346200"/>
            <a:ext cx="2667371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170308" y="1346200"/>
            <a:ext cx="2676809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3339524" y="1357911"/>
            <a:ext cx="2667371" cy="49333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9233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Textplatzhalter 9" descr="Subtitle" title="Subtitle"/>
          <p:cNvSpPr>
            <a:spLocks noGrp="1"/>
          </p:cNvSpPr>
          <p:nvPr>
            <p:ph type="body" sz="quarter" idx="10"/>
          </p:nvPr>
        </p:nvSpPr>
        <p:spPr>
          <a:xfrm>
            <a:off x="540000" y="738554"/>
            <a:ext cx="8311392" cy="367571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23875" y="1346200"/>
            <a:ext cx="8334405" cy="4940320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090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050" y="1346200"/>
            <a:ext cx="4160838" cy="4945063"/>
          </a:xfrm>
        </p:spPr>
        <p:txBody>
          <a:bodyPr/>
          <a:lstStyle>
            <a:lvl1pPr marL="233363" marR="0" indent="-233363" algn="l" defTabSz="914400" rtl="0" eaLnBrk="1" fontAlgn="base" latinLnBrk="0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rgbClr val="FCAF17"/>
              </a:buClr>
              <a:buSzPct val="110000"/>
              <a:buFont typeface="Wingdings" pitchFamily="2" charset="2"/>
              <a:buChar char="§"/>
              <a:tabLst/>
              <a:defRPr sz="2800"/>
            </a:lvl1pPr>
            <a:lvl2pPr marL="398463" marR="0" indent="-163513" algn="l" defTabSz="914400" rtl="0" eaLnBrk="1" fontAlgn="base" latinLnBrk="0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SzTx/>
              <a:buFont typeface="Arial" charset="0"/>
              <a:buChar char="•"/>
              <a:tabLst/>
              <a:defRPr sz="2400"/>
            </a:lvl2pPr>
            <a:lvl3pPr marL="577850" marR="0" indent="-177800" algn="l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-"/>
              <a:tabLst/>
              <a:defRPr sz="2000"/>
            </a:lvl3pPr>
            <a:lvl4pPr marL="752475" marR="0" indent="-173038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4pPr>
            <a:lvl5pPr marL="917575" marR="0" indent="-1635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0289" y="1346200"/>
            <a:ext cx="3998912" cy="4945063"/>
          </a:xfrm>
        </p:spPr>
        <p:txBody>
          <a:bodyPr/>
          <a:lstStyle>
            <a:lvl1pPr marL="233363" marR="0" indent="-233363" algn="l" defTabSz="914400" rtl="0" eaLnBrk="1" fontAlgn="base" latinLnBrk="0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rgbClr val="FCAF17"/>
              </a:buClr>
              <a:buSzPct val="110000"/>
              <a:buFont typeface="Wingdings" pitchFamily="2" charset="2"/>
              <a:buChar char="§"/>
              <a:tabLst/>
              <a:defRPr sz="2800"/>
            </a:lvl1pPr>
            <a:lvl2pPr marL="398463" marR="0" indent="-163513" algn="l" defTabSz="914400" rtl="0" eaLnBrk="1" fontAlgn="base" latinLnBrk="0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SzTx/>
              <a:buFont typeface="Arial" charset="0"/>
              <a:buChar char="•"/>
              <a:tabLst/>
              <a:defRPr sz="2400"/>
            </a:lvl2pPr>
            <a:lvl3pPr marL="577850" marR="0" indent="-177800" algn="l" defTabSz="914400" rtl="0" eaLnBrk="1" fontAlgn="base" latinLnBrk="0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-"/>
              <a:tabLst/>
              <a:defRPr sz="2000"/>
            </a:lvl3pPr>
            <a:lvl4pPr marL="752475" marR="0" indent="-173038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4pPr>
            <a:lvl5pPr marL="917575" marR="0" indent="-1635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platzhalter 9" descr="Subtitle" title="Subtitle"/>
          <p:cNvSpPr>
            <a:spLocks noGrp="1"/>
          </p:cNvSpPr>
          <p:nvPr>
            <p:ph type="body" sz="quarter" idx="10"/>
          </p:nvPr>
        </p:nvSpPr>
        <p:spPr>
          <a:xfrm>
            <a:off x="540000" y="738554"/>
            <a:ext cx="8311392" cy="367571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31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 descr="Subtitle" title="Subtitle"/>
          <p:cNvSpPr>
            <a:spLocks noGrp="1"/>
          </p:cNvSpPr>
          <p:nvPr>
            <p:ph type="body" sz="quarter" idx="10"/>
          </p:nvPr>
        </p:nvSpPr>
        <p:spPr>
          <a:xfrm>
            <a:off x="540000" y="738554"/>
            <a:ext cx="8311392" cy="367571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3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2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514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0" name="Textplatzhalter 9" descr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4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875" y="1346200"/>
            <a:ext cx="8334405" cy="4940320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1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875" y="1346200"/>
            <a:ext cx="8334405" cy="4940320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1" name="Textplatzhalter 9" descr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4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38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3875" y="1346200"/>
            <a:ext cx="4162425" cy="4940320"/>
          </a:xfrm>
        </p:spPr>
        <p:txBody>
          <a:bodyPr>
            <a:noAutofit/>
          </a:bodyPr>
          <a:lstStyle>
            <a:lvl1pPr>
              <a:defRPr sz="2400" baseline="0"/>
            </a:lvl1pPr>
            <a:lvl2pPr>
              <a:defRPr sz="2000" baseline="0"/>
            </a:lvl2pPr>
            <a:lvl3pPr>
              <a:defRPr sz="1800" baseline="0"/>
            </a:lvl3pPr>
            <a:lvl4pPr>
              <a:defRPr sz="1600" baseline="0"/>
            </a:lvl4pPr>
            <a:lvl5pPr>
              <a:defRPr sz="1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1" y="1346200"/>
            <a:ext cx="4019580" cy="4940320"/>
          </a:xfrm>
        </p:spPr>
        <p:txBody>
          <a:bodyPr>
            <a:noAutofit/>
          </a:bodyPr>
          <a:lstStyle>
            <a:lvl1pPr>
              <a:defRPr sz="2400" baseline="0"/>
            </a:lvl1pPr>
            <a:lvl2pPr>
              <a:defRPr sz="2000" baseline="0"/>
            </a:lvl2pPr>
            <a:lvl3pPr>
              <a:defRPr sz="1800" baseline="0"/>
            </a:lvl3pPr>
            <a:lvl4pPr>
              <a:defRPr sz="1600" baseline="0"/>
            </a:lvl4pPr>
            <a:lvl5pPr>
              <a:defRPr sz="1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0" name="Textplatzhalter 9" descr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4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36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8" name="Textplatzhalter 9" descr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4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53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el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0" name="Textplatzhalter 9" descr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4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875" y="1346200"/>
            <a:ext cx="8334405" cy="4940320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6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158" y="1295400"/>
            <a:ext cx="4148503" cy="477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40" y="1295400"/>
            <a:ext cx="4149969" cy="477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0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8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8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18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7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435103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8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6" y="6604000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866" y="6612467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3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3163" y="76200"/>
            <a:ext cx="84391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3163" y="1295400"/>
            <a:ext cx="8439150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2nd level</a:t>
            </a:r>
          </a:p>
          <a:p>
            <a:pPr lvl="2"/>
            <a:r>
              <a:rPr lang="en-US"/>
              <a:t>3rd level</a:t>
            </a:r>
          </a:p>
          <a:p>
            <a:pPr lvl="0"/>
            <a:endParaRPr lang="en-US"/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136281" y="776288"/>
            <a:ext cx="8874369" cy="0"/>
          </a:xfrm>
          <a:prstGeom prst="line">
            <a:avLst/>
          </a:prstGeom>
          <a:noFill/>
          <a:ln w="57150">
            <a:solidFill>
              <a:srgbClr val="92322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 Gothic MT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2593" y="6612467"/>
            <a:ext cx="193674" cy="17477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E66AA3EA-0569-43EF-BBA3-83FDB109D5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999" y="6620934"/>
            <a:ext cx="3335867" cy="16933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 baseline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3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4075" r:id="rId15"/>
    <p:sldLayoutId id="2147484113" r:id="rId16"/>
    <p:sldLayoutId id="2147484119" r:id="rId17"/>
    <p:sldLayoutId id="2147484120" r:id="rId18"/>
    <p:sldLayoutId id="2147484121" r:id="rId19"/>
    <p:sldLayoutId id="2147484135" r:id="rId20"/>
    <p:sldLayoutId id="2147484138" r:id="rId21"/>
    <p:sldLayoutId id="2147484139" r:id="rId22"/>
    <p:sldLayoutId id="2147484140" r:id="rId23"/>
    <p:sldLayoutId id="2147484142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News Gothic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News Gothic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News Gothic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News Gothic MT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News Gothic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News Gothic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News Gothic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News Gothic MT" pitchFamily="34" charset="0"/>
        </a:defRPr>
      </a:lvl9pPr>
    </p:titleStyle>
    <p:bodyStyle>
      <a:lvl1pPr marL="192088" indent="-19208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Symbol" pitchFamily="18" charset="2"/>
        <a:buChar char="·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8325" indent="-1857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Symbol" pitchFamily="18" charset="2"/>
        <a:buChar char="-"/>
        <a:defRPr>
          <a:solidFill>
            <a:schemeClr val="tx1"/>
          </a:solidFill>
          <a:latin typeface="+mn-lt"/>
        </a:defRPr>
      </a:lvl2pPr>
      <a:lvl3pPr marL="855663" indent="-968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3pPr>
      <a:lvl4pPr marL="1981200" indent="-228600" algn="l" rtl="0" eaLnBrk="0" fontAlgn="base" hangingPunct="0">
        <a:spcBef>
          <a:spcPct val="50000"/>
        </a:spcBef>
        <a:spcAft>
          <a:spcPct val="0"/>
        </a:spcAft>
        <a:buChar char="–"/>
        <a:defRPr sz="1600">
          <a:solidFill>
            <a:schemeClr val="bg1"/>
          </a:solidFill>
          <a:latin typeface="+mn-lt"/>
        </a:defRPr>
      </a:lvl4pPr>
      <a:lvl5pPr marL="2400300" indent="-228600" algn="l" rtl="0" eaLnBrk="0" fontAlgn="base" hangingPunct="0">
        <a:spcBef>
          <a:spcPct val="5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5pPr>
      <a:lvl6pPr marL="2857500" indent="-228600" algn="l" rtl="0" eaLnBrk="0" fontAlgn="base" hangingPunct="0">
        <a:spcBef>
          <a:spcPct val="5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6pPr>
      <a:lvl7pPr marL="3314700" indent="-228600" algn="l" rtl="0" eaLnBrk="0" fontAlgn="base" hangingPunct="0">
        <a:spcBef>
          <a:spcPct val="5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7pPr>
      <a:lvl8pPr marL="3771900" indent="-228600" algn="l" rtl="0" eaLnBrk="0" fontAlgn="base" hangingPunct="0">
        <a:spcBef>
          <a:spcPct val="5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8pPr>
      <a:lvl9pPr marL="4229100" indent="-228600" algn="l" rtl="0" eaLnBrk="0" fontAlgn="base" hangingPunct="0">
        <a:spcBef>
          <a:spcPct val="50000"/>
        </a:spcBef>
        <a:spcAft>
          <a:spcPct val="0"/>
        </a:spcAft>
        <a:buChar char="•"/>
        <a:defRPr sz="14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08y9w6wYk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iStock_000006059421Medium"/>
          <p:cNvPicPr>
            <a:picLocks noChangeAspect="1" noChangeArrowheads="1"/>
          </p:cNvPicPr>
          <p:nvPr/>
        </p:nvPicPr>
        <p:blipFill>
          <a:blip r:embed="rId4" cstate="print"/>
          <a:srcRect l="33899" t="40144" r="33737" b="31712"/>
          <a:stretch>
            <a:fillRect/>
          </a:stretch>
        </p:blipFill>
        <p:spPr bwMode="auto">
          <a:xfrm>
            <a:off x="1282700" y="0"/>
            <a:ext cx="7861300" cy="404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>
          <a:xfrm>
            <a:off x="3729038" y="799478"/>
            <a:ext cx="3700462" cy="1707853"/>
            <a:chOff x="4039791" y="799457"/>
            <a:chExt cx="4008834" cy="1707853"/>
          </a:xfrm>
        </p:grpSpPr>
        <p:sp>
          <p:nvSpPr>
            <p:cNvPr id="4366341" name="Text Box 5"/>
            <p:cNvSpPr txBox="1">
              <a:spLocks noChangeArrowheads="1"/>
            </p:cNvSpPr>
            <p:nvPr/>
          </p:nvSpPr>
          <p:spPr bwMode="auto">
            <a:xfrm rot="20676510">
              <a:off x="5264283" y="2045645"/>
              <a:ext cx="2784342" cy="46166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rgbClr val="92322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News Gothic MT" pitchFamily="34" charset="0"/>
                </a:rPr>
                <a:t>Management</a:t>
              </a:r>
            </a:p>
          </p:txBody>
        </p:sp>
        <p:sp>
          <p:nvSpPr>
            <p:cNvPr id="4366342" name="Text Box 6"/>
            <p:cNvSpPr txBox="1">
              <a:spLocks noChangeArrowheads="1"/>
            </p:cNvSpPr>
            <p:nvPr/>
          </p:nvSpPr>
          <p:spPr bwMode="auto">
            <a:xfrm rot="20734159">
              <a:off x="4039791" y="799457"/>
              <a:ext cx="2942563" cy="46166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en-US" b="1" dirty="0">
                  <a:solidFill>
                    <a:srgbClr val="92322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News Gothic MT" pitchFamily="34" charset="0"/>
                </a:rPr>
                <a:t>Supply Chain</a:t>
              </a:r>
            </a:p>
          </p:txBody>
        </p:sp>
      </p:grpSp>
      <p:sp>
        <p:nvSpPr>
          <p:cNvPr id="3079" name="DividerColorBox"/>
          <p:cNvSpPr>
            <a:spLocks noChangeArrowheads="1"/>
          </p:cNvSpPr>
          <p:nvPr/>
        </p:nvSpPr>
        <p:spPr bwMode="auto">
          <a:xfrm>
            <a:off x="0" y="0"/>
            <a:ext cx="1208088" cy="4046538"/>
          </a:xfrm>
          <a:prstGeom prst="rect">
            <a:avLst/>
          </a:prstGeom>
          <a:solidFill>
            <a:srgbClr val="923222"/>
          </a:solidFill>
          <a:ln w="127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800" b="1" dirty="0">
              <a:solidFill>
                <a:prstClr val="black"/>
              </a:solidFill>
              <a:latin typeface="News Gothic MT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4097744"/>
            <a:ext cx="9144000" cy="603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90000"/>
              </a:lnSpc>
              <a:defRPr/>
            </a:pPr>
            <a:r>
              <a:rPr lang="en-US" sz="40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Supplier Relationship Management (SRM)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95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43933"/>
            <a:ext cx="8439150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Keys to Successful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Arial" charset="0"/>
              </a:rPr>
              <a:t>Strategic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Partnerships</a:t>
            </a:r>
            <a:endParaRPr lang="en-US" altLang="en-US" sz="2000" b="0" i="1" kern="1200" dirty="0">
              <a:solidFill>
                <a:srgbClr val="92322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ea typeface="+mn-ea"/>
              <a:cs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996266"/>
            <a:ext cx="7111998" cy="2582862"/>
          </a:xfrm>
        </p:spPr>
        <p:txBody>
          <a:bodyPr/>
          <a:lstStyle/>
          <a:p>
            <a:pPr marL="0" indent="0">
              <a:spcBef>
                <a:spcPts val="3000"/>
              </a:spcBef>
              <a:spcAft>
                <a:spcPts val="1200"/>
              </a:spcAft>
              <a:buNone/>
            </a:pP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Shared Vision and Objectives</a:t>
            </a:r>
          </a:p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Both partners must </a:t>
            </a: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share the same vision</a:t>
            </a:r>
            <a:r>
              <a:rPr lang="en-US" altLang="en-US" sz="24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and      have objectives that are not only clear but mutually agreeable. </a:t>
            </a:r>
          </a:p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focus must move beyond tactical issues and toward a more strategic path to corporate success.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2469" r="4075" b="8518"/>
          <a:stretch/>
        </p:blipFill>
        <p:spPr>
          <a:xfrm>
            <a:off x="7109379" y="4023475"/>
            <a:ext cx="1941005" cy="2567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57" y="1234020"/>
            <a:ext cx="4036643" cy="167004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28599" y="1058334"/>
            <a:ext cx="3386667" cy="54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Symbol" pitchFamily="18" charset="2"/>
              <a:buNone/>
            </a:pP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Building Trust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28600" y="2827868"/>
            <a:ext cx="8686800" cy="1176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With trust, partners are more </a:t>
            </a:r>
            <a:r>
              <a:rPr lang="en-US" altLang="en-US" sz="2400" b="1" u="sng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willing to work together</a:t>
            </a: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find compromise solutions to problems, work toward achieving long-term benefits for both parties, and go the extra mile.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61002" y="1115305"/>
            <a:ext cx="3454398" cy="10772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Trust is earned.</a:t>
            </a:r>
          </a:p>
          <a:p>
            <a:pPr algn="ctr"/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It is also easily lost, and almost impossible to regain once lost!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D81D5-33B1-46D5-B560-B015F7659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6882"/>
      </p:ext>
    </p:extLst>
  </p:cSld>
  <p:clrMapOvr>
    <a:masterClrMapping/>
  </p:clrMapOvr>
  <p:transition spd="slow">
    <p:pull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352800" y="914400"/>
            <a:ext cx="5562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Symbol" pitchFamily="18" charset="2"/>
              <a:buNone/>
            </a:pPr>
            <a:r>
              <a:rPr lang="en-US" altLang="en-US" sz="2800" b="1" kern="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Personal Relationships</a:t>
            </a:r>
          </a:p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Strategic Partnerships begin with the development of personal relationships between key people at each company</a:t>
            </a:r>
          </a:p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It is people who </a:t>
            </a:r>
            <a:r>
              <a:rPr lang="en-US" altLang="en-US" sz="2400" b="1" u="sng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communicate</a:t>
            </a:r>
            <a:r>
              <a:rPr lang="en-US" altLang="en-US" sz="2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and make things happen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43933"/>
            <a:ext cx="8439150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Keys to Successful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Arial" charset="0"/>
              </a:rPr>
              <a:t>Strategic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Partnerships</a:t>
            </a:r>
            <a:endParaRPr lang="en-US" altLang="en-US" sz="2000" b="0" i="1" kern="1200" dirty="0">
              <a:solidFill>
                <a:srgbClr val="92322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ea typeface="+mn-ea"/>
              <a:cs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599" y="3657600"/>
            <a:ext cx="6925733" cy="2963861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Mutual Benefits and Needs</a:t>
            </a:r>
          </a:p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Partnership should 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result in a win-win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situation, which can only be achieved if both companies have </a:t>
            </a: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compatible needs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 </a:t>
            </a:r>
          </a:p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 </a:t>
            </a:r>
            <a:r>
              <a:rPr lang="en-US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alliance is much like a marriage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and if only one party is happy, then the marriage (i.e., alliance) is not likely to last</a:t>
            </a:r>
          </a:p>
          <a:p>
            <a:pPr marL="463550" lvl="1" indent="-350838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9" t="5329" r="16790" b="18835"/>
          <a:stretch/>
        </p:blipFill>
        <p:spPr>
          <a:xfrm>
            <a:off x="7032055" y="4224390"/>
            <a:ext cx="1883345" cy="1886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b="17161"/>
          <a:stretch/>
        </p:blipFill>
        <p:spPr>
          <a:xfrm>
            <a:off x="228600" y="914400"/>
            <a:ext cx="3022600" cy="2743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FE09B-EF6A-45DE-842B-172855241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46429"/>
      </p:ext>
    </p:extLst>
  </p:cSld>
  <p:clrMapOvr>
    <a:masterClrMapping/>
  </p:clrMapOvr>
  <p:transition spd="slow">
    <p:pull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4690533"/>
            <a:ext cx="6756400" cy="1796428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Change Management</a:t>
            </a:r>
          </a:p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Companies must be </a:t>
            </a: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prepared to manage change</a:t>
            </a:r>
            <a:r>
              <a:rPr lang="en-US" altLang="en-US" sz="2400" b="1" u="sng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that comes with the formation of new partnerships</a:t>
            </a:r>
          </a:p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43933"/>
            <a:ext cx="8439150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Keys to Successful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Arial" charset="0"/>
              </a:rPr>
              <a:t>Strategic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Partnerships </a:t>
            </a:r>
            <a:r>
              <a:rPr lang="en-US" altLang="en-US" sz="2000" b="0" i="1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(continued)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" r="2803" b="12963"/>
          <a:stretch/>
        </p:blipFill>
        <p:spPr>
          <a:xfrm>
            <a:off x="315212" y="914400"/>
            <a:ext cx="2791215" cy="3310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623733"/>
            <a:ext cx="3581400" cy="3234267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141132" y="990601"/>
            <a:ext cx="5774267" cy="289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Font typeface="Symbol" pitchFamily="18" charset="2"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b="1" kern="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Commitment and Top Management Support</a:t>
            </a:r>
          </a:p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Commitment must start at the highest management level. </a:t>
            </a:r>
          </a:p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Partnerships tend to be successful when top executives are </a:t>
            </a:r>
            <a:r>
              <a:rPr lang="en-US" altLang="en-US" sz="2400" b="1" u="sng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actively supporting </a:t>
            </a: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partnership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5C6376-3998-4F35-A56E-FADED5EF8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12354"/>
      </p:ext>
    </p:extLst>
  </p:cSld>
  <p:clrMapOvr>
    <a:masterClrMapping/>
  </p:clrMapOvr>
  <p:transition spd="slow">
    <p:pull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4295623"/>
            <a:ext cx="5791200" cy="2229153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 </a:t>
            </a: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Capabilities</a:t>
            </a:r>
          </a:p>
          <a:p>
            <a:pPr marL="463550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 suppliers must have the right</a:t>
            </a:r>
            <a:r>
              <a:rPr lang="en-US" altLang="en-US" sz="2400" dirty="0">
                <a:solidFill>
                  <a:srgbClr val="92322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technology and capabilities</a:t>
            </a:r>
            <a:r>
              <a:rPr lang="en-US" altLang="en-US" sz="24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to meet                 cost, quality, and delivery requirements in a timely manner </a:t>
            </a:r>
            <a:r>
              <a:rPr lang="en-US" alt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(current and future) </a:t>
            </a:r>
            <a:endParaRPr lang="en-US" alt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43933"/>
            <a:ext cx="8439150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Keys to Successful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Arial" charset="0"/>
              </a:rPr>
              <a:t>Strategic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Partnerships </a:t>
            </a:r>
            <a:r>
              <a:rPr lang="en-US" altLang="en-US" sz="2000" b="0" i="1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(continued)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77" y="4072467"/>
            <a:ext cx="3167623" cy="2709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368"/>
            <a:ext cx="3225800" cy="2597699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43200" y="914400"/>
            <a:ext cx="6172200" cy="304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Symbol" pitchFamily="18" charset="2"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b="1" kern="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Information Sharing and Lines of Communication</a:t>
            </a:r>
          </a:p>
          <a:p>
            <a:pPr marL="576263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Both </a:t>
            </a:r>
            <a:r>
              <a:rPr lang="en-US" altLang="en-US" sz="2400" b="1" u="sng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formal and informal</a:t>
            </a:r>
            <a:r>
              <a:rPr lang="en-US" altLang="en-US" sz="2400" b="1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lines of communication should be set up to facilitate the free flow of information. </a:t>
            </a:r>
          </a:p>
          <a:p>
            <a:pPr marL="576263" lvl="1" indent="-350838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Confidentiality of sensitive information must be maintained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0D3656-7791-427C-91C3-DF4EC7CEF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578825"/>
      </p:ext>
    </p:extLst>
  </p:cSld>
  <p:clrMapOvr>
    <a:masterClrMapping/>
  </p:clrMapOvr>
  <p:transition spd="slow">
    <p:pull dir="r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162175"/>
            <a:ext cx="4402667" cy="446491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Continuous Improvement</a:t>
            </a: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43933"/>
            <a:ext cx="8439150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Keys to Successful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Arial" charset="0"/>
              </a:rPr>
              <a:t>Strategic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Partnerships </a:t>
            </a:r>
            <a:r>
              <a:rPr lang="en-US" altLang="en-US" sz="2000" b="0" i="1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(continued)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1332441"/>
            <a:ext cx="4924425" cy="4924425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28600" y="1809873"/>
            <a:ext cx="3771900" cy="471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463550" lvl="1" indent="-350838">
              <a:spcBef>
                <a:spcPts val="1800"/>
              </a:spcBef>
              <a:spcAft>
                <a:spcPts val="18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Making a </a:t>
            </a:r>
            <a:r>
              <a:rPr lang="en-US" altLang="en-US" sz="2400" b="1" u="sng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series of small improvements</a:t>
            </a:r>
            <a:r>
              <a:rPr lang="en-US" altLang="en-US" sz="2400" b="1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over time results in the elimination of waste in a system</a:t>
            </a:r>
          </a:p>
          <a:p>
            <a:pPr marL="463550" lvl="1" indent="-350838">
              <a:spcBef>
                <a:spcPts val="1800"/>
              </a:spcBef>
              <a:spcAft>
                <a:spcPts val="18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Buyers and suppliers must be </a:t>
            </a:r>
            <a:r>
              <a:rPr lang="en-US" altLang="en-US" sz="2400" b="1" u="sng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willing to continuously improve </a:t>
            </a: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their capabilities in meeting customer requirements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67588-D7EA-445F-AF92-8F790D074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65115"/>
      </p:ext>
    </p:extLst>
  </p:cSld>
  <p:clrMapOvr>
    <a:masterClrMapping/>
  </p:clrMapOvr>
  <p:transition spd="slow">
    <p:pull dir="r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43933"/>
            <a:ext cx="8439150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Keys to Successful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Arial" charset="0"/>
              </a:rPr>
              <a:t>Strategic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Partnerships </a:t>
            </a:r>
            <a:r>
              <a:rPr lang="en-US" altLang="en-US" sz="2000" b="0" i="1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(continued)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7" y="914400"/>
            <a:ext cx="5528733" cy="3617795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28601" y="4613902"/>
            <a:ext cx="8686800" cy="2049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55663" marR="0" lvl="1" indent="-855663" defTabSz="914400" latinLnBrk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tabLst>
                <a:tab pos="2743200" algn="ctr"/>
                <a:tab pos="5486400" algn="r"/>
              </a:tabLst>
            </a:pPr>
            <a:r>
              <a:rPr lang="en-US" altLang="en-US" sz="1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Plan</a:t>
            </a:r>
            <a:r>
              <a:rPr lang="en-US" altLang="en-US" sz="1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	Identify an opportunity and plan for change.</a:t>
            </a:r>
          </a:p>
          <a:p>
            <a:pPr marL="855663" marR="0" lvl="1" indent="-855663" defTabSz="914400" latinLnBrk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tabLst>
                <a:tab pos="2743200" algn="ctr"/>
                <a:tab pos="5486400" algn="r"/>
              </a:tabLst>
            </a:pPr>
            <a:r>
              <a:rPr lang="en-US" altLang="en-US" sz="1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Do</a:t>
            </a:r>
            <a:r>
              <a:rPr lang="en-US" altLang="en-US" sz="1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	Implement the change on a small scale.</a:t>
            </a:r>
          </a:p>
          <a:p>
            <a:pPr marL="855663" marR="0" lvl="1" indent="-855663" defTabSz="914400" latinLnBrk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tabLst>
                <a:tab pos="2743200" algn="ctr"/>
                <a:tab pos="5486400" algn="r"/>
              </a:tabLst>
            </a:pPr>
            <a:r>
              <a:rPr lang="en-US" altLang="en-US" sz="1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Check</a:t>
            </a:r>
            <a:r>
              <a:rPr lang="en-US" altLang="en-US" sz="1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	Use data to analyze the results of the change and determine whether it made a difference. </a:t>
            </a:r>
          </a:p>
          <a:p>
            <a:pPr marL="855663" marR="0" lvl="1" indent="-855663" defTabSz="914400" latinLnBrk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tabLst>
                <a:tab pos="2743200" algn="ctr"/>
                <a:tab pos="5486400" algn="r"/>
              </a:tabLst>
            </a:pPr>
            <a:r>
              <a:rPr lang="en-US" altLang="en-US" sz="1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</a:t>
            </a:r>
            <a:r>
              <a:rPr lang="en-US" altLang="en-US" sz="1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	If the change was successful, implement it on a wider scale and continuously assess your results.  If the change did not work, begin the cycle again.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169370"/>
            <a:ext cx="32850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latinLnBrk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SzTx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The process commonly utilized in continuous improvement is; </a:t>
            </a: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Plan, Do, Check,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&amp; </a:t>
            </a: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Act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B216B-4C5C-46D3-83B3-8C01BDDCD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67932"/>
      </p:ext>
    </p:extLst>
  </p:cSld>
  <p:clrMapOvr>
    <a:masterClrMapping/>
  </p:clrMapOvr>
  <p:transition spd="slow">
    <p:pull dir="r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3341111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Performance Metrics</a:t>
            </a:r>
          </a:p>
          <a:p>
            <a:pPr marL="463550" lvl="1" indent="-350838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You can’t improve what you can’t (or don’t) measure</a:t>
            </a:r>
          </a:p>
          <a:p>
            <a:pPr marL="914400" indent="-338138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4000"/>
              <a:buFont typeface="Calibri" panose="020F0502020204030204" pitchFamily="34" charset="0"/>
              <a:buChar char="─"/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Measures related to quality, cost, delivery, and flexibility are used to evaluate suppliers. </a:t>
            </a:r>
          </a:p>
          <a:p>
            <a:pPr marL="914400" indent="-338138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4000"/>
              <a:buFont typeface="Calibri" panose="020F0502020204030204" pitchFamily="34" charset="0"/>
              <a:buChar char="─"/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Metrics should be: 1) understandable, 2) easy to measure, and 3) focused on real value-added results  [S.M.A.R.T. objectives]</a:t>
            </a:r>
          </a:p>
          <a:p>
            <a:pPr marL="914400" indent="-338138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4000"/>
              <a:buFont typeface="Calibri" panose="020F0502020204030204" pitchFamily="34" charset="0"/>
              <a:buChar char="─"/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 multi-criteria approach is best  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[i.e., a SCORECARD]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43933"/>
            <a:ext cx="8439150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Keys to Successful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Arial" charset="0"/>
              </a:rPr>
              <a:t>Strategic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Partnerships </a:t>
            </a:r>
            <a:r>
              <a:rPr lang="en-US" altLang="en-US" sz="2000" b="0" i="1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(continued)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5543" b="8137"/>
          <a:stretch/>
        </p:blipFill>
        <p:spPr>
          <a:xfrm>
            <a:off x="5748866" y="3467527"/>
            <a:ext cx="3166533" cy="2527904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4267199"/>
            <a:ext cx="5181600" cy="1583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463550" lvl="1" indent="-350838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b="1" u="sng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Total Cost of Ownership</a:t>
            </a:r>
            <a:r>
              <a:rPr lang="en-US" alt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is made up of all costs associated with the acquisition, use, and maintenance of a good or service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7256" y="6070713"/>
            <a:ext cx="6089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latin typeface="Calibri" panose="020F0502020204030204" pitchFamily="34" charset="0"/>
              </a:rPr>
              <a:t>S.M.A.R.T. </a:t>
            </a:r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</a:rPr>
              <a:t>= </a:t>
            </a:r>
            <a:r>
              <a:rPr lang="en-US" sz="1600" b="1" u="sng" dirty="0">
                <a:solidFill>
                  <a:srgbClr val="333333"/>
                </a:solidFill>
                <a:latin typeface="Calibri" panose="020F0502020204030204" pitchFamily="34" charset="0"/>
              </a:rPr>
              <a:t>S</a:t>
            </a:r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</a:rPr>
              <a:t>pecific, </a:t>
            </a:r>
            <a:r>
              <a:rPr lang="en-US" sz="1600" b="1" u="sng" dirty="0">
                <a:solidFill>
                  <a:srgbClr val="333333"/>
                </a:solidFill>
                <a:latin typeface="Calibri" panose="020F0502020204030204" pitchFamily="34" charset="0"/>
              </a:rPr>
              <a:t>M</a:t>
            </a:r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</a:rPr>
              <a:t>easurable, </a:t>
            </a:r>
            <a:r>
              <a:rPr lang="en-US" sz="1600" b="1" u="sng" dirty="0">
                <a:solidFill>
                  <a:srgbClr val="333333"/>
                </a:solidFill>
                <a:latin typeface="Calibri" panose="020F0502020204030204" pitchFamily="34" charset="0"/>
              </a:rPr>
              <a:t>A</a:t>
            </a:r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</a:rPr>
              <a:t>chievable, </a:t>
            </a:r>
            <a:r>
              <a:rPr lang="en-US" sz="1600" b="1" u="sng" dirty="0">
                <a:solidFill>
                  <a:srgbClr val="333333"/>
                </a:solidFill>
                <a:latin typeface="Calibri" panose="020F0502020204030204" pitchFamily="34" charset="0"/>
              </a:rPr>
              <a:t>R</a:t>
            </a:r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</a:rPr>
              <a:t>elevant, </a:t>
            </a:r>
            <a:r>
              <a:rPr lang="en-US" sz="1600" b="1" u="sng" dirty="0">
                <a:solidFill>
                  <a:srgbClr val="333333"/>
                </a:solidFill>
                <a:latin typeface="Calibri" panose="020F0502020204030204" pitchFamily="34" charset="0"/>
              </a:rPr>
              <a:t>T</a:t>
            </a:r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</a:rPr>
              <a:t>ime-oriented</a:t>
            </a: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0A3A49-AAB7-42D9-A26E-770FD70A2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59987"/>
      </p:ext>
    </p:extLst>
  </p:cSld>
  <p:clrMapOvr>
    <a:masterClrMapping/>
  </p:clrMapOvr>
  <p:transition spd="slow">
    <p:pull dir="r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914400"/>
            <a:ext cx="4343400" cy="5867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Benefits for </a:t>
            </a:r>
            <a:r>
              <a:rPr lang="en-US" sz="20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Buyers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Preferred access to the supplier’s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best people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Increased operating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efficiencies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Lower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costs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Improved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Enhanced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Influence over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supplier investments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technology 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Preferred access to supplier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ideas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Increased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innovation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from and with suppliers, leading to lower costs and incremental revenue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Sustainable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competitive advantage</a:t>
            </a:r>
          </a:p>
          <a:p>
            <a:pPr>
              <a:buClr>
                <a:srgbClr val="923222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8439150" cy="457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Benefits of Strategic Partnerships with Suppliers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0" y="914400"/>
            <a:ext cx="4343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en-US" sz="2000" b="1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Benefits for </a:t>
            </a:r>
            <a:r>
              <a:rPr lang="en-US" sz="2000" b="1" u="sng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Greater </a:t>
            </a:r>
            <a:r>
              <a:rPr lang="en-US" sz="2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visibility</a:t>
            </a: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 into buyer’s purchasing plans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Increased operating </a:t>
            </a:r>
            <a:r>
              <a:rPr lang="en-US" sz="2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efficiencies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Longer term buyer commitments; greater predictability of </a:t>
            </a:r>
            <a:r>
              <a:rPr lang="en-US" sz="2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future business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Increased scope of business and </a:t>
            </a:r>
            <a:r>
              <a:rPr lang="en-US" sz="2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revenue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Lower </a:t>
            </a:r>
            <a:r>
              <a:rPr lang="en-US" sz="2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 of sales; increased </a:t>
            </a:r>
            <a:r>
              <a:rPr lang="en-US" sz="2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margins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Opportunities to develop, pilot, and showcase </a:t>
            </a:r>
            <a:r>
              <a:rPr lang="en-US" sz="2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innovative solutions</a:t>
            </a:r>
          </a:p>
          <a:p>
            <a:pPr marL="347663" lvl="1" indent="-228600"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Sustainable </a:t>
            </a:r>
            <a:r>
              <a:rPr lang="en-US" sz="2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competitive advantage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6BCC4-9646-4A98-8EDE-7EE7D8FF2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97411"/>
      </p:ext>
    </p:extLst>
  </p:cSld>
  <p:clrMapOvr>
    <a:masterClrMapping/>
  </p:clrMapOvr>
  <p:transition spd="slow">
    <p:pull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3028" r="25309" b="4495"/>
          <a:stretch/>
        </p:blipFill>
        <p:spPr>
          <a:xfrm flipH="1">
            <a:off x="6451600" y="1727200"/>
            <a:ext cx="2387600" cy="4851400"/>
          </a:xfrm>
          <a:prstGeom prst="rect">
            <a:avLst/>
          </a:prstGeom>
        </p:spPr>
      </p:pic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0866"/>
            <a:ext cx="8439150" cy="4402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Discussion Outline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168400"/>
            <a:ext cx="8720667" cy="5274733"/>
          </a:xfrm>
        </p:spPr>
        <p:txBody>
          <a:bodyPr/>
          <a:lstStyle/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What is Supplier Relationship Management (SRM)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Keys to Successful Strategic Partnerships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Evaluation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Certification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Development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Recognition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Relationship Management Systems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Trends in Supplier Relationship Management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BA2EE-7840-4659-8EBB-B93E3AD2C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62953"/>
      </p:ext>
    </p:extLst>
  </p:cSld>
  <p:clrMapOvr>
    <a:masterClrMapping/>
  </p:clrMapOvr>
  <p:transition spd="slow">
    <p:pull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599" y="1074269"/>
            <a:ext cx="6053668" cy="4496797"/>
          </a:xfrm>
        </p:spPr>
        <p:txBody>
          <a:bodyPr/>
          <a:lstStyle/>
          <a:p>
            <a:pPr marL="463550" lvl="1" indent="-350838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 process to identify the 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best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and most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reliable</a:t>
            </a: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suppliers</a:t>
            </a:r>
          </a:p>
          <a:p>
            <a:pPr marL="463550" lvl="1" indent="-350838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Sourcing decisions are made on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facts</a:t>
            </a:r>
            <a:r>
              <a:rPr lang="en-US" altLang="en-US" sz="2800" dirty="0">
                <a:solidFill>
                  <a:srgbClr val="92322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and not on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perception</a:t>
            </a:r>
            <a:r>
              <a:rPr lang="en-US" altLang="en-US" sz="28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              </a:t>
            </a:r>
            <a:r>
              <a:rPr lang="en-US" altLang="en-US" sz="2400" i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(through the use of defined criteria)</a:t>
            </a:r>
            <a:endParaRPr lang="en-US" altLang="en-US" sz="2800" i="1" dirty="0">
              <a:latin typeface="Calibri" panose="020F050202020403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463550" lvl="1" indent="-350838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Frequent feedback can help                avoid</a:t>
            </a:r>
            <a:r>
              <a:rPr lang="en-US" altLang="en-US" sz="28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surprises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and maintain</a:t>
            </a:r>
            <a:r>
              <a:rPr lang="en-US" altLang="en-US" sz="28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          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good relationships.                                           </a:t>
            </a:r>
            <a:r>
              <a:rPr lang="en-US" altLang="en-US" sz="2400" i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(Hold regular review meetings)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9333"/>
            <a:ext cx="8439150" cy="4233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Evaluation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5528733"/>
            <a:ext cx="8686800" cy="106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463550" lvl="1" indent="-350838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Suppliers should be allowed to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provide constructive feedback to the customer</a:t>
            </a:r>
          </a:p>
          <a:p>
            <a:pPr>
              <a:lnSpc>
                <a:spcPct val="90000"/>
              </a:lnSpc>
            </a:pPr>
            <a:endParaRPr lang="en-US" altLang="en-US" sz="1600" kern="0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461" y="1794933"/>
            <a:ext cx="3947539" cy="37422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4D16-DDA8-4A6D-96FB-783A44E90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7241"/>
      </p:ext>
    </p:extLst>
  </p:cSld>
  <p:clrMapOvr>
    <a:masterClrMapping/>
  </p:clrMapOvr>
  <p:transition spd="slow">
    <p:pull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3028" r="25309" b="4495"/>
          <a:stretch/>
        </p:blipFill>
        <p:spPr>
          <a:xfrm flipH="1">
            <a:off x="6451600" y="1727200"/>
            <a:ext cx="2387600" cy="4851400"/>
          </a:xfrm>
          <a:prstGeom prst="rect">
            <a:avLst/>
          </a:prstGeom>
        </p:spPr>
      </p:pic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0866"/>
            <a:ext cx="8439150" cy="4402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Discussion Outline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168400"/>
            <a:ext cx="8720667" cy="5274733"/>
          </a:xfrm>
        </p:spPr>
        <p:txBody>
          <a:bodyPr/>
          <a:lstStyle/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What is Supplier Relationship Management (SRM)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Keys to Successful Strategic Partnerships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Evaluation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Certification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Development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Recognition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Relationship Management Systems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Trends in Supplier Relationship Management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F3D07-CB28-499A-99AA-1B9BBF2B4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75516"/>
      </p:ext>
    </p:extLst>
  </p:cSld>
  <p:clrMapOvr>
    <a:masterClrMapping/>
  </p:clrMapOvr>
  <p:transition spd="slow">
    <p:pull dir="r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67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important to actively monitor a supplier’s performance and provide </a:t>
            </a:r>
            <a:r>
              <a:rPr lang="en-US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visibility and feedback</a:t>
            </a:r>
            <a:r>
              <a:rPr lang="en-US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supplier performance at each stage of the evaluation process. 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Some relevant metrics include:</a:t>
            </a:r>
          </a:p>
          <a:p>
            <a:pPr marL="457200" lvl="0" indent="-2286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Supplier price and cost performance</a:t>
            </a:r>
          </a:p>
          <a:p>
            <a:pPr marL="457200" lvl="0" indent="-2286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 receipt quality</a:t>
            </a:r>
          </a:p>
          <a:p>
            <a:pPr marL="457200" lvl="0" indent="-2286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Delivery performance</a:t>
            </a:r>
          </a:p>
          <a:p>
            <a:pPr marL="457200" indent="-2286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Financial stability </a:t>
            </a:r>
          </a:p>
          <a:p>
            <a:pPr marL="457200" lvl="0" indent="-2286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Contractual and standard compliance</a:t>
            </a:r>
          </a:p>
          <a:p>
            <a:pPr marL="457200" lvl="0" indent="-2286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Participation in product development</a:t>
            </a:r>
          </a:p>
          <a:p>
            <a:pPr marL="457200" lvl="0" indent="-2286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Cooperativeness in third-party production management</a:t>
            </a:r>
          </a:p>
          <a:p>
            <a:pPr marL="457200" lvl="0" indent="-2286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 of both ethics and sustainable practices</a:t>
            </a:r>
          </a:p>
          <a:p>
            <a:pPr marL="576263" indent="-457200"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9333"/>
            <a:ext cx="8439150" cy="4233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Evaluation: </a:t>
            </a:r>
            <a:r>
              <a:rPr lang="en-US" altLang="en-US" sz="3200" kern="12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Performance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574800"/>
            <a:ext cx="4572000" cy="382693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45BD6-E0C5-4CD9-8B20-D00801A0D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09304"/>
      </p:ext>
    </p:extLst>
  </p:cSld>
  <p:clrMapOvr>
    <a:masterClrMapping/>
  </p:clrMapOvr>
  <p:transition spd="slow">
    <p:pull dir="r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506133" y="3784600"/>
            <a:ext cx="2946400" cy="347133"/>
          </a:xfrm>
          <a:prstGeom prst="rect">
            <a:avLst/>
          </a:prstGeom>
          <a:solidFill>
            <a:srgbClr val="FFFF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 Gothic MT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1663" r="6444"/>
          <a:stretch/>
        </p:blipFill>
        <p:spPr>
          <a:xfrm>
            <a:off x="5871340" y="4241800"/>
            <a:ext cx="3120259" cy="2023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566"/>
            <a:ext cx="8439150" cy="4148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Evaluating and Selecting Key Suppliers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0167"/>
            <a:ext cx="8686800" cy="5871633"/>
          </a:xfrm>
        </p:spPr>
        <p:txBody>
          <a:bodyPr/>
          <a:lstStyle/>
          <a:p>
            <a:pPr marL="347663" lvl="1" indent="-347663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800" kern="12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When evaluating key suppliers for developing a collaborative relationship, purchase cost becomes </a:t>
            </a:r>
            <a:r>
              <a:rPr lang="en-US" sz="2800" u="sng" kern="12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relatively</a:t>
            </a:r>
            <a:r>
              <a:rPr lang="en-US" sz="2800" kern="12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less important. </a:t>
            </a:r>
          </a:p>
          <a:p>
            <a:pPr marL="804863" lvl="1" indent="-34766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Calibri" panose="020F0502020204030204" pitchFamily="34" charset="0"/>
              <a:buChar char="─"/>
            </a:pPr>
            <a:r>
              <a:rPr 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assumption is that excellent suppliers will be able to drive costs out</a:t>
            </a:r>
          </a:p>
          <a:p>
            <a:pPr marL="804863" lvl="1" indent="-34766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Calibri" panose="020F0502020204030204" pitchFamily="34" charset="0"/>
              <a:buChar char="─"/>
            </a:pPr>
            <a:r>
              <a:rPr lang="en-US" sz="2400" dirty="0">
                <a:latin typeface="Calibri" panose="020F0502020204030204" pitchFamily="34" charset="0"/>
              </a:rPr>
              <a:t>“Squeezing” suppliers to generate a lower annual purchasing spend hurts strategic relationships!   .  .  .  </a:t>
            </a:r>
            <a:r>
              <a:rPr lang="en-US" sz="2400" b="1" dirty="0">
                <a:latin typeface="Calibri" panose="020F0502020204030204" pitchFamily="34" charset="0"/>
              </a:rPr>
              <a:t>but it is very often still done!</a:t>
            </a:r>
            <a:r>
              <a:rPr lang="en-US" sz="2400" b="1" dirty="0">
                <a:solidFill>
                  <a:srgbClr val="923222"/>
                </a:solidFill>
                <a:latin typeface="Calibri" panose="020F0502020204030204" pitchFamily="34" charset="0"/>
              </a:rPr>
              <a:t>  </a:t>
            </a:r>
            <a:r>
              <a:rPr lang="en-US" sz="2400" dirty="0">
                <a:latin typeface="Calibri" panose="020F0502020204030204" pitchFamily="34" charset="0"/>
              </a:rPr>
              <a:t>[Profit Leverage Effect]</a:t>
            </a:r>
            <a:endParaRPr 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4343400"/>
            <a:ext cx="5774267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347663" lvl="1" indent="-347663">
              <a:lnSpc>
                <a:spcPct val="90000"/>
              </a:lnSpc>
              <a:spcBef>
                <a:spcPts val="24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800" b="1" kern="12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 Supplier Selection </a:t>
            </a:r>
            <a:r>
              <a:rPr lang="en-US" sz="2800" kern="12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is typically conducted by a cross functional team using evaluation forms or scorecards.  </a:t>
            </a:r>
          </a:p>
          <a:p>
            <a:pPr marL="804863" lvl="1" indent="-34766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Calibri" panose="020F0502020204030204" pitchFamily="34" charset="0"/>
              <a:buChar char="─"/>
            </a:pPr>
            <a:r>
              <a:rPr lang="en-US" sz="24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Weighting techniques are often used.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264EA-9459-4628-800E-8108CA48E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28548"/>
      </p:ext>
    </p:extLst>
  </p:cSld>
  <p:clrMapOvr>
    <a:masterClrMapping/>
  </p:clrMapOvr>
  <p:transition spd="slow">
    <p:pull dir="r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7067" y="914400"/>
            <a:ext cx="8686800" cy="5418169"/>
          </a:xfrm>
        </p:spPr>
        <p:txBody>
          <a:bodyPr/>
          <a:lstStyle/>
          <a:p>
            <a:pPr marL="346075" indent="-346075">
              <a:spcBef>
                <a:spcPts val="0"/>
              </a:spcBef>
              <a:spcAft>
                <a:spcPts val="1200"/>
              </a:spcAft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The Weighted-Criteria Evaluation System</a:t>
            </a:r>
          </a:p>
          <a:p>
            <a:pPr marL="533400" indent="-358775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Tx/>
              <a:buAutoNum type="arabicPeriod"/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Select the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key dimensions of performance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mutually acceptable to both buyer and supplier.</a:t>
            </a:r>
          </a:p>
          <a:p>
            <a:pPr marL="533400" indent="-358775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Tx/>
              <a:buAutoNum type="arabicPeriod"/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Monitor and collect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performance data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.</a:t>
            </a:r>
          </a:p>
          <a:p>
            <a:pPr marL="533400" indent="-358775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Tx/>
              <a:buAutoNum type="arabicPeriod"/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Assign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weights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to each of the dimensions.</a:t>
            </a:r>
          </a:p>
          <a:p>
            <a:pPr marL="533400" indent="-358775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Tx/>
              <a:buAutoNum type="arabicPeriod"/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Evaluate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performance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measures between 0 and 100.</a:t>
            </a:r>
          </a:p>
          <a:p>
            <a:pPr marL="533400" indent="-358775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Tx/>
              <a:buAutoNum type="arabicPeriod"/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Multiply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dimension rating by weight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and sum of overall score.</a:t>
            </a:r>
          </a:p>
          <a:p>
            <a:pPr marL="533400" indent="-358775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Tx/>
              <a:buAutoNum type="arabicPeriod"/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Classify suppliers based on their overall score, e.g.,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Certified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Preferred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Acceptable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Conditional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Developmental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,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Unacceptable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, etc.</a:t>
            </a:r>
          </a:p>
          <a:p>
            <a:pPr marL="533400" indent="-358775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Tx/>
              <a:buAutoNum type="arabicPeriod" startAt="7"/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Audit and perform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ongoing certification review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9333"/>
            <a:ext cx="8439150" cy="4233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Evaluation: </a:t>
            </a:r>
            <a:r>
              <a:rPr lang="en-US" altLang="en-US" sz="3200" kern="12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Weighted-Criteria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AFCE1-9325-4D99-8FF4-CF9B2A4A8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751"/>
      </p:ext>
    </p:extLst>
  </p:cSld>
  <p:clrMapOvr>
    <a:masterClrMapping/>
  </p:clrMapOvr>
  <p:transition spd="slow">
    <p:pull dir="r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9333"/>
            <a:ext cx="8439150" cy="4233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Weighted-Criteria Evaluation System Example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13267" y="2194786"/>
            <a:ext cx="1456266" cy="10521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Delivery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20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OTIF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40%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4167" y="2194786"/>
            <a:ext cx="1456266" cy="10521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Quality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40%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88391" y="2194786"/>
            <a:ext cx="1456266" cy="10521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SCSS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20%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333229" y="3490089"/>
            <a:ext cx="1143541" cy="868422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20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Number  of SCARs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20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50%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47829" y="3490089"/>
            <a:ext cx="1143541" cy="868422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20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Defects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8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PPM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20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50%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902467" y="914400"/>
            <a:ext cx="2519666" cy="633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Overall Supplier Rating</a:t>
            </a:r>
          </a:p>
        </p:txBody>
      </p:sp>
      <p:cxnSp>
        <p:nvCxnSpPr>
          <p:cNvPr id="5" name="Elbow Connector 4"/>
          <p:cNvCxnSpPr>
            <a:stCxn id="10" idx="2"/>
            <a:endCxn id="2" idx="0"/>
          </p:cNvCxnSpPr>
          <p:nvPr/>
        </p:nvCxnSpPr>
        <p:spPr bwMode="auto">
          <a:xfrm rot="5400000">
            <a:off x="1778211" y="810697"/>
            <a:ext cx="647278" cy="2120900"/>
          </a:xfrm>
          <a:prstGeom prst="bentConnector3">
            <a:avLst/>
          </a:prstGeom>
          <a:solidFill>
            <a:schemeClr val="accent1"/>
          </a:solidFill>
          <a:ln w="57150" cap="flat" cmpd="sng" algn="ctr">
            <a:solidFill>
              <a:srgbClr val="92322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Elbow Connector 11"/>
          <p:cNvCxnSpPr>
            <a:stCxn id="10" idx="2"/>
            <a:endCxn id="7" idx="0"/>
          </p:cNvCxnSpPr>
          <p:nvPr/>
        </p:nvCxnSpPr>
        <p:spPr bwMode="auto">
          <a:xfrm rot="16200000" flipH="1">
            <a:off x="3915773" y="794035"/>
            <a:ext cx="647278" cy="2154224"/>
          </a:xfrm>
          <a:prstGeom prst="bentConnector3">
            <a:avLst/>
          </a:prstGeom>
          <a:solidFill>
            <a:schemeClr val="accent1"/>
          </a:solidFill>
          <a:ln w="57150" cap="flat" cmpd="sng" algn="ctr">
            <a:solidFill>
              <a:srgbClr val="92322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stCxn id="10" idx="2"/>
            <a:endCxn id="6" idx="0"/>
          </p:cNvCxnSpPr>
          <p:nvPr/>
        </p:nvCxnSpPr>
        <p:spPr bwMode="auto">
          <a:xfrm>
            <a:off x="3162300" y="1547508"/>
            <a:ext cx="0" cy="64727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92322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Elbow Connector 15"/>
          <p:cNvCxnSpPr>
            <a:stCxn id="6" idx="2"/>
            <a:endCxn id="8" idx="0"/>
          </p:cNvCxnSpPr>
          <p:nvPr/>
        </p:nvCxnSpPr>
        <p:spPr bwMode="auto">
          <a:xfrm rot="5400000">
            <a:off x="2412088" y="2739877"/>
            <a:ext cx="243124" cy="12573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Elbow Connector 19"/>
          <p:cNvCxnSpPr>
            <a:stCxn id="6" idx="2"/>
            <a:endCxn id="9" idx="0"/>
          </p:cNvCxnSpPr>
          <p:nvPr/>
        </p:nvCxnSpPr>
        <p:spPr bwMode="auto">
          <a:xfrm rot="16200000" flipH="1">
            <a:off x="3669388" y="2739877"/>
            <a:ext cx="243124" cy="12573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93133" y="4570680"/>
            <a:ext cx="8695267" cy="214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1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Preferred</a:t>
            </a:r>
            <a:r>
              <a:rPr lang="en-US" sz="1800" dirty="0">
                <a:latin typeface="Calibri" panose="020F0502020204030204" pitchFamily="34" charset="0"/>
              </a:rPr>
              <a:t>: work with these suppliers in maintaining a competitive position and on new product development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1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Acceptable</a:t>
            </a:r>
            <a:r>
              <a:rPr lang="en-US" sz="1800" dirty="0">
                <a:latin typeface="Calibri" panose="020F0502020204030204" pitchFamily="34" charset="0"/>
              </a:rPr>
              <a:t>:  require a plan from these suppliers outlining how they will achieve preferred status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1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Developmental</a:t>
            </a:r>
            <a:r>
              <a:rPr lang="en-US" sz="1800" dirty="0">
                <a:latin typeface="Calibri" panose="020F0502020204030204" pitchFamily="34" charset="0"/>
              </a:rPr>
              <a:t>:  require corrective actions from these suppliers on how they will achieve acceptable level.   Look for alternative suppliers if these do not achieve acceptability within a fixed period of time, e.g., 3 months.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51520" y="1195169"/>
            <a:ext cx="2463880" cy="1292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91440" bIns="91440" rtlCol="0" anchor="ctr" anchorCtr="0">
            <a:spAutoFit/>
          </a:bodyPr>
          <a:lstStyle/>
          <a:p>
            <a:r>
              <a:rPr lang="en-US" sz="1800" b="1" u="sng" dirty="0">
                <a:solidFill>
                  <a:srgbClr val="923222"/>
                </a:solidFill>
                <a:latin typeface="Calibri" panose="020F0502020204030204" pitchFamily="34" charset="0"/>
              </a:rPr>
              <a:t>Overall Point Score</a:t>
            </a:r>
            <a:r>
              <a:rPr lang="en-US" sz="1800" dirty="0">
                <a:latin typeface="Calibri" panose="020F0502020204030204" pitchFamily="34" charset="0"/>
              </a:rPr>
              <a:t>:</a:t>
            </a:r>
          </a:p>
          <a:p>
            <a:r>
              <a:rPr lang="en-US" sz="1800" b="1" dirty="0">
                <a:latin typeface="Calibri" panose="020F0502020204030204" pitchFamily="34" charset="0"/>
              </a:rPr>
              <a:t>Preferred</a:t>
            </a:r>
            <a:r>
              <a:rPr lang="en-US" sz="1800" dirty="0">
                <a:latin typeface="Calibri" panose="020F0502020204030204" pitchFamily="34" charset="0"/>
              </a:rPr>
              <a:t>: 90 to 100</a:t>
            </a:r>
          </a:p>
          <a:p>
            <a:r>
              <a:rPr lang="en-US" sz="1800" b="1" dirty="0">
                <a:latin typeface="Calibri" panose="020F0502020204030204" pitchFamily="34" charset="0"/>
              </a:rPr>
              <a:t>Acceptable</a:t>
            </a:r>
            <a:r>
              <a:rPr lang="en-US" sz="1800" dirty="0">
                <a:latin typeface="Calibri" panose="020F0502020204030204" pitchFamily="34" charset="0"/>
              </a:rPr>
              <a:t>:  70 to 89</a:t>
            </a:r>
          </a:p>
          <a:p>
            <a:r>
              <a:rPr lang="en-US" sz="1800" b="1" dirty="0">
                <a:latin typeface="Calibri" panose="020F0502020204030204" pitchFamily="34" charset="0"/>
              </a:rPr>
              <a:t>Developmental</a:t>
            </a:r>
            <a:r>
              <a:rPr lang="en-US" sz="1800" dirty="0">
                <a:latin typeface="Calibri" panose="020F0502020204030204" pitchFamily="34" charset="0"/>
              </a:rPr>
              <a:t>:  0 to 69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93576" y="3520870"/>
            <a:ext cx="2716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Calibri" panose="020F0502020204030204" pitchFamily="34" charset="0"/>
              </a:rPr>
              <a:t>OTIF = On Time In Full</a:t>
            </a:r>
          </a:p>
          <a:p>
            <a:r>
              <a:rPr lang="en-US" sz="1200" i="1" dirty="0">
                <a:latin typeface="Calibri" panose="020F0502020204030204" pitchFamily="34" charset="0"/>
              </a:rPr>
              <a:t>SCSS = Supplier Cost Savings Suggestions</a:t>
            </a:r>
          </a:p>
          <a:p>
            <a:r>
              <a:rPr lang="en-US" sz="1200" i="1" dirty="0">
                <a:latin typeface="Calibri" panose="020F0502020204030204" pitchFamily="34" charset="0"/>
              </a:rPr>
              <a:t>SCAR = Supply Chain Action Report</a:t>
            </a:r>
          </a:p>
          <a:p>
            <a:r>
              <a:rPr lang="en-US" sz="1200" i="1" dirty="0">
                <a:latin typeface="Calibri" panose="020F0502020204030204" pitchFamily="34" charset="0"/>
              </a:rPr>
              <a:t>PPM = Parts Per Million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D49FCE-72DF-4A93-BA5D-7D7154099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0353"/>
      </p:ext>
    </p:extLst>
  </p:cSld>
  <p:clrMapOvr>
    <a:masterClrMapping/>
  </p:clrMapOvr>
  <p:transition spd="slow">
    <p:pull dir="r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241300" y="914400"/>
            <a:ext cx="810247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457200" algn="r"/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457200" algn="r"/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457200" algn="r"/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457200" algn="r"/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457200" algn="r"/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r"/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r"/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r"/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r"/>
                <a:tab pos="2743200" algn="ctr"/>
                <a:tab pos="5486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6075" indent="-346075">
              <a:spcBef>
                <a:spcPct val="20000"/>
              </a:spcBef>
              <a:buClr>
                <a:srgbClr val="000090"/>
              </a:buClr>
            </a:pPr>
            <a:r>
              <a:rPr lang="en-US" altLang="en-US" sz="2800" b="1" dirty="0">
                <a:latin typeface="Calibri" panose="020F0502020204030204" pitchFamily="34" charset="0"/>
                <a:cs typeface="ＭＳ Ｐゴシック" pitchFamily="-109" charset="-128"/>
              </a:rPr>
              <a:t>Supplier Scorecard Used for the XYZ Company</a:t>
            </a:r>
          </a:p>
        </p:txBody>
      </p:sp>
      <p:graphicFrame>
        <p:nvGraphicFramePr>
          <p:cNvPr id="64570" name="Group 58"/>
          <p:cNvGraphicFramePr>
            <a:graphicFrameLocks noGrp="1"/>
          </p:cNvGraphicFramePr>
          <p:nvPr/>
        </p:nvGraphicFramePr>
        <p:xfrm>
          <a:off x="265953" y="1507067"/>
          <a:ext cx="8612093" cy="4775440"/>
        </p:xfrm>
        <a:graphic>
          <a:graphicData uri="http://schemas.openxmlformats.org/drawingml/2006/table">
            <a:tbl>
              <a:tblPr/>
              <a:tblGrid>
                <a:gridCol w="3400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3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23222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Performance Measure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23222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       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23222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Rating        x       Weight       =     Final Value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Quality Defects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(PPM)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90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0.25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22.50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Delivery OTIF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85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0.20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17.00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Cost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80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0.15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12.00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Responsiveness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95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0.10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9.50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Innovation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85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0.10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8.50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Corporate Social Responsibility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90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0.10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9.00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Customer Complaints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90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0.10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9.00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-105" charset="-128"/>
                        </a:rPr>
                        <a:t>Total Score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05" charset="-128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1.00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itchFamily="18" charset="0"/>
                          <a:cs typeface="Arial" charset="0"/>
                        </a:rPr>
                        <a:t>87.50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9333"/>
            <a:ext cx="8915400" cy="4233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Weighted-Criteria Evaluation System Example </a:t>
            </a:r>
            <a:r>
              <a:rPr lang="en-US" altLang="en-US" sz="2000" b="0" i="1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(cont.)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394C3-1D76-47B8-BF60-CB0A9B18B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02989"/>
      </p:ext>
    </p:extLst>
  </p:cSld>
  <p:clrMapOvr>
    <a:masterClrMapping/>
  </p:clrMapOvr>
  <p:transition spd="slow">
    <p:pull dir="r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3028" r="25309" b="4495"/>
          <a:stretch/>
        </p:blipFill>
        <p:spPr>
          <a:xfrm flipH="1">
            <a:off x="6451600" y="1727200"/>
            <a:ext cx="2387600" cy="4851400"/>
          </a:xfrm>
          <a:prstGeom prst="rect">
            <a:avLst/>
          </a:prstGeom>
        </p:spPr>
      </p:pic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0866"/>
            <a:ext cx="8439150" cy="4402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Discussion Outline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168400"/>
            <a:ext cx="8720667" cy="5274733"/>
          </a:xfrm>
        </p:spPr>
        <p:txBody>
          <a:bodyPr/>
          <a:lstStyle/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What is Supplier Relationship Management (SRM)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Keys to Successful Strategic Partnerships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Evaluation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Certification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Development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Recognition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Relationship Management Systems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Trends in Supplier Relationship Management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9746A-45F9-42A2-A3F3-3798581B7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51897"/>
      </p:ext>
    </p:extLst>
  </p:cSld>
  <p:clrMapOvr>
    <a:masterClrMapping/>
  </p:clrMapOvr>
  <p:transition spd="slow">
    <p:pull dir="r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915400" cy="1422400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dirty="0">
                <a:latin typeface="Calibri" panose="020F0502020204030204" pitchFamily="34" charset="0"/>
              </a:rPr>
              <a:t>One of the elements for building a strong strategic supplier partnership is having a well-defined and established Supplier Certification Program</a:t>
            </a: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05316"/>
            <a:ext cx="8686800" cy="3513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0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Certification Programs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12067"/>
            <a:ext cx="3505201" cy="329353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600" y="2438400"/>
            <a:ext cx="5181600" cy="405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347663" lvl="1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kern="0" dirty="0">
                <a:latin typeface="Calibri" panose="020F0502020204030204" pitchFamily="34" charset="0"/>
              </a:rPr>
              <a:t>A certified supplier is a source that through prior experience and qualification can provide material of such quality that it needs </a:t>
            </a:r>
            <a:r>
              <a:rPr lang="en-US" b="1" u="sng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little if any receiving inspection or testing </a:t>
            </a:r>
            <a:r>
              <a:rPr lang="en-US" kern="0" dirty="0">
                <a:latin typeface="Calibri" panose="020F0502020204030204" pitchFamily="34" charset="0"/>
              </a:rPr>
              <a:t>before going into approved stock or into the product process. </a:t>
            </a:r>
          </a:p>
          <a:p>
            <a:pPr marL="347663" lvl="1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kern="0" dirty="0">
                <a:latin typeface="Calibri" panose="020F0502020204030204" pitchFamily="34" charset="0"/>
              </a:rPr>
              <a:t>Administration of a Certified Supplier Program requires planning and long-term attention.</a:t>
            </a:r>
            <a:endParaRPr lang="en-US" sz="2400" kern="0" dirty="0">
              <a:latin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A5FA7-C885-4764-954C-1FF694911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94317"/>
      </p:ext>
    </p:extLst>
  </p:cSld>
  <p:clrMapOvr>
    <a:masterClrMapping/>
  </p:clrMapOvr>
  <p:transition spd="slow">
    <p:pull dir="r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914400"/>
            <a:ext cx="8686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+mj-lt"/>
              <a:buAutoNum type="arabicPeriod"/>
            </a:pPr>
            <a:r>
              <a:rPr lang="en-US" b="1" u="sng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Reducing</a:t>
            </a:r>
            <a:r>
              <a:rPr lang="en-US" kern="0" dirty="0">
                <a:latin typeface="Calibri" panose="020F0502020204030204" pitchFamily="34" charset="0"/>
              </a:rPr>
              <a:t> the amount of time and resources necessary for the buyer to conduct</a:t>
            </a:r>
            <a:r>
              <a:rPr lang="en-US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b="1" u="sng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incoming inspections</a:t>
            </a:r>
            <a:r>
              <a:rPr lang="en-US" b="1" kern="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kern="0" dirty="0">
                <a:latin typeface="Calibri" panose="020F0502020204030204" pitchFamily="34" charset="0"/>
              </a:rPr>
              <a:t>of products and materials from certified suppliers.  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Symbol" panose="05050102010706020507" pitchFamily="18" charset="2"/>
              <a:buChar char="-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Buyer trains supplier on approved test methods so that supplier can test product before shipment, and provide a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Certificate of Analysis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(COA) 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Symbol" panose="05050102010706020507" pitchFamily="18" charset="2"/>
              <a:buChar char="-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Buyers may then opt to only test items periodically on incoming inspection rather than with each delivery or lot, providing that the periodic testing confirms the supplier’s results.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05316"/>
            <a:ext cx="8686800" cy="3513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0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Benefits of Supplier Certification Programs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4013200"/>
            <a:ext cx="5791200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Symbol" pitchFamily="18" charset="2"/>
              <a:buNone/>
            </a:pPr>
            <a:r>
              <a:rPr lang="en-US" sz="2400" b="1" kern="0" dirty="0">
                <a:latin typeface="Calibri" panose="020F0502020204030204" pitchFamily="34" charset="0"/>
              </a:rPr>
              <a:t>Other Benefits of Supplier Certification</a:t>
            </a:r>
          </a:p>
          <a:p>
            <a:pPr marL="566737" indent="-45720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+mj-lt"/>
              <a:buAutoNum type="arabicPeriod" startAt="2"/>
            </a:pPr>
            <a:r>
              <a:rPr lang="en-US" sz="2400" kern="0" dirty="0">
                <a:latin typeface="Calibri" panose="020F0502020204030204" pitchFamily="34" charset="0"/>
              </a:rPr>
              <a:t>Building long-term relationships</a:t>
            </a:r>
          </a:p>
          <a:p>
            <a:pPr marL="566737" indent="-45720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+mj-lt"/>
              <a:buAutoNum type="arabicPeriod" startAt="2"/>
            </a:pPr>
            <a:r>
              <a:rPr lang="en-US" sz="2400" b="1" u="sng" kern="0" dirty="0">
                <a:latin typeface="Calibri" panose="020F0502020204030204" pitchFamily="34" charset="0"/>
              </a:rPr>
              <a:t>Decreasing</a:t>
            </a:r>
            <a:r>
              <a:rPr lang="en-US" sz="2400" kern="0" dirty="0">
                <a:latin typeface="Calibri" panose="020F0502020204030204" pitchFamily="34" charset="0"/>
              </a:rPr>
              <a:t> the supplier base</a:t>
            </a:r>
          </a:p>
          <a:p>
            <a:pPr marL="914400" lvl="2" indent="-338138">
              <a:spcBef>
                <a:spcPts val="0"/>
              </a:spcBef>
              <a:spcAft>
                <a:spcPts val="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ü"/>
            </a:pPr>
            <a:r>
              <a:rPr lang="en-US" sz="2000" kern="0" dirty="0">
                <a:latin typeface="Calibri" panose="020F0502020204030204" pitchFamily="34" charset="0"/>
              </a:rPr>
              <a:t>Certified suppliers are more reliable and therefore, you don’t need as may suppliers.</a:t>
            </a:r>
          </a:p>
          <a:p>
            <a:pPr marL="566737" indent="-45720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+mj-lt"/>
              <a:buAutoNum type="arabicPeriod" startAt="2"/>
            </a:pPr>
            <a:r>
              <a:rPr lang="en-US" sz="2400" kern="0" dirty="0">
                <a:latin typeface="Calibri" panose="020F0502020204030204" pitchFamily="34" charset="0"/>
              </a:rPr>
              <a:t>Recognizing excellence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" r="1247"/>
          <a:stretch/>
        </p:blipFill>
        <p:spPr>
          <a:xfrm>
            <a:off x="5689600" y="3777233"/>
            <a:ext cx="3225801" cy="28860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A29BF-80B0-47B5-92CA-E78B7AC28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4042"/>
      </p:ext>
    </p:extLst>
  </p:cSld>
  <p:clrMapOvr>
    <a:masterClrMapping/>
  </p:clrMapOvr>
  <p:transition spd="slow">
    <p:pull dir="r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686800" cy="1828800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Verification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</a:rPr>
              <a:t>that a supplier operates, maintains, improves, and documents effective procedures that relate to the buyer’s requirements </a:t>
            </a:r>
            <a:r>
              <a:rPr lang="en-US" sz="2400" i="1" dirty="0">
                <a:latin typeface="Calibri" panose="020F0502020204030204" pitchFamily="34" charset="0"/>
              </a:rPr>
              <a:t>(e.g., cost, quality, delivery, flexibility, maintenance, safety, etc.)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05316"/>
            <a:ext cx="8686800" cy="3513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0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Certification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32833" y="2868235"/>
            <a:ext cx="8801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1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certification programs are used to differentiate </a:t>
            </a:r>
            <a:r>
              <a:rPr lang="en-US" altLang="en-US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strategic supplier alliance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candidates from others.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404277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1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Companies may choose to develop </a:t>
            </a:r>
            <a:r>
              <a:rPr lang="en-US" altLang="en-US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internal</a:t>
            </a:r>
            <a:r>
              <a:rPr lang="en-US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certification programs, and/or require </a:t>
            </a:r>
            <a:r>
              <a:rPr lang="en-US" altLang="en-US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external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certifications such as ISO 9000 and/or ISO 14000 as part of their overall certification process</a:t>
            </a:r>
            <a:endParaRPr lang="en-US" altLang="en-US" dirty="0">
              <a:solidFill>
                <a:srgbClr val="E44C16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C6461-3DE7-43FC-88AA-FA70FCAC8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61880"/>
      </p:ext>
    </p:extLst>
  </p:cSld>
  <p:clrMapOvr>
    <a:masterClrMapping/>
  </p:clrMapOvr>
  <p:transition spd="slow">
    <p:pull dir="r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27100"/>
            <a:ext cx="8686800" cy="5744634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1000"/>
              </a:spcAft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Example of Criteria used for an </a:t>
            </a:r>
            <a:r>
              <a:rPr lang="en-US" altLang="en-US" sz="2400" b="1" u="sng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internal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Certification Program</a:t>
            </a:r>
          </a:p>
          <a:p>
            <a:pPr marL="463550" lvl="1" indent="-350838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has </a:t>
            </a:r>
            <a:r>
              <a:rPr lang="en-US" altLang="en-US" sz="2000" b="1" u="sng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no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incoming </a:t>
            </a:r>
            <a:r>
              <a:rPr lang="en-US" altLang="en-US" sz="20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product rejections</a:t>
            </a:r>
            <a:r>
              <a:rPr lang="en-US" altLang="en-US" sz="20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for a specified time period.</a:t>
            </a:r>
          </a:p>
          <a:p>
            <a:pPr marL="463550" lvl="1" indent="-350838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has </a:t>
            </a:r>
            <a:r>
              <a:rPr lang="en-US" altLang="en-US" sz="2000" b="1" u="sng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no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incoming </a:t>
            </a:r>
            <a:r>
              <a:rPr lang="en-US" altLang="en-US" sz="20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late deliveries</a:t>
            </a:r>
            <a:r>
              <a:rPr lang="en-US" altLang="en-US" sz="20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for a specified time period</a:t>
            </a:r>
          </a:p>
          <a:p>
            <a:pPr marL="463550" lvl="1" indent="-350838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has </a:t>
            </a:r>
            <a:r>
              <a:rPr lang="en-US" altLang="en-US" sz="2000" b="1" u="sng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no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significant </a:t>
            </a:r>
            <a:r>
              <a:rPr lang="en-US" altLang="en-US" sz="20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negative quality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related incidents for a specified time period</a:t>
            </a:r>
          </a:p>
          <a:p>
            <a:pPr marL="463550" lvl="1" indent="-350838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is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ISO 9000 certified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or has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successfully passed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 recent on-site quality system evaluation</a:t>
            </a:r>
          </a:p>
          <a:p>
            <a:pPr marL="463550" lvl="1" indent="-350838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consistently meets a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mutually agreed-upon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set of clearly specified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quality performance measures</a:t>
            </a:r>
          </a:p>
          <a:p>
            <a:pPr marL="463550" lvl="1" indent="-350838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has a fully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documented process and quality system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with cost controls and continuous improvement capabilities</a:t>
            </a:r>
          </a:p>
          <a:p>
            <a:pPr marL="463550" lvl="1" indent="-350838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Supplier’s </a:t>
            </a:r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processes are determined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to be </a:t>
            </a: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stable and in control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9333"/>
            <a:ext cx="8439150" cy="4233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Internal Certification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CF80-5633-44E2-96AC-29990F41B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42698"/>
      </p:ext>
    </p:extLst>
  </p:cSld>
  <p:clrMapOvr>
    <a:masterClrMapping/>
  </p:clrMapOvr>
  <p:transition spd="slow">
    <p:pull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3028" r="25309" b="4495"/>
          <a:stretch/>
        </p:blipFill>
        <p:spPr>
          <a:xfrm flipH="1">
            <a:off x="6451600" y="1727200"/>
            <a:ext cx="2387600" cy="4851400"/>
          </a:xfrm>
          <a:prstGeom prst="rect">
            <a:avLst/>
          </a:prstGeom>
        </p:spPr>
      </p:pic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0866"/>
            <a:ext cx="8439150" cy="4402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Discussion Outline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168400"/>
            <a:ext cx="8720667" cy="5274733"/>
          </a:xfrm>
        </p:spPr>
        <p:txBody>
          <a:bodyPr/>
          <a:lstStyle/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What is Supplier Relationship Management (SRM)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Keys to Successful Strategic Partnerships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Evaluation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Certification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Development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Recognition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Relationship Management Systems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Trends in Supplier Relationship Management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5200" y="227111"/>
            <a:ext cx="41402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https://www.youtube.com/watch?v=LS08y9w6wYk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A0AAD-EA1E-4F22-9D4B-39C35D763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74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32" descr="IS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74" y="4052750"/>
            <a:ext cx="2769326" cy="25385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914400"/>
            <a:ext cx="8686800" cy="5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spcBef>
                <a:spcPts val="60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International Organization for Standardization </a:t>
            </a:r>
            <a:r>
              <a:rPr lang="en-US" altLang="en-US" sz="20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(known as ISO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the world’s largest developer of voluntary international standards. </a:t>
            </a:r>
          </a:p>
          <a:p>
            <a:pPr marL="342900" marR="0" lvl="0" indent="-342900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Founded in 1947, today ISO has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members from 163 countries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about 150 people working full time for the Central Secretariat in Geneva, Switzerland.</a:t>
            </a:r>
          </a:p>
          <a:p>
            <a:pPr marL="342900" indent="-342900" eaLnBrk="0" hangingPunct="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ISO certification is highly sought after as it represents achieving and maintaining a </a:t>
            </a:r>
            <a:r>
              <a:rPr lang="en-US" altLang="en-US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 of excellence</a:t>
            </a:r>
            <a:r>
              <a:rPr lang="en-US" altLang="en-US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verified by an independent third party organization.</a:t>
            </a:r>
          </a:p>
          <a:p>
            <a:pPr marL="342900" indent="-342900" eaLnBrk="0" hangingPunct="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Benefits of ISO Certification:</a:t>
            </a:r>
          </a:p>
          <a:p>
            <a:pPr marL="914400" lvl="1" indent="-457200" eaLnBrk="0" hangingPunct="0">
              <a:spcBef>
                <a:spcPts val="0"/>
              </a:spcBef>
              <a:spcAft>
                <a:spcPts val="3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Calibri" panose="020F0502020204030204" pitchFamily="34" charset="0"/>
              </a:rPr>
              <a:t>Greater market potential </a:t>
            </a:r>
          </a:p>
          <a:p>
            <a:pPr marL="914400" lvl="1" indent="-457200" eaLnBrk="0" hangingPunct="0">
              <a:spcBef>
                <a:spcPts val="0"/>
              </a:spcBef>
              <a:spcAft>
                <a:spcPts val="3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Calibri" panose="020F0502020204030204" pitchFamily="34" charset="0"/>
              </a:rPr>
              <a:t>Compliance to procurement bids </a:t>
            </a:r>
          </a:p>
          <a:p>
            <a:pPr marL="914400" lvl="1" indent="-457200" eaLnBrk="0" hangingPunct="0">
              <a:spcBef>
                <a:spcPts val="0"/>
              </a:spcBef>
              <a:spcAft>
                <a:spcPts val="3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Calibri" panose="020F0502020204030204" pitchFamily="34" charset="0"/>
              </a:rPr>
              <a:t>Improved efficiency and cost savings </a:t>
            </a:r>
          </a:p>
          <a:p>
            <a:pPr marL="914400" lvl="1" indent="-457200" eaLnBrk="0" hangingPunct="0">
              <a:spcBef>
                <a:spcPts val="0"/>
              </a:spcBef>
              <a:spcAft>
                <a:spcPts val="3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Calibri" panose="020F0502020204030204" pitchFamily="34" charset="0"/>
              </a:rPr>
              <a:t>Higher level of customer service </a:t>
            </a:r>
          </a:p>
          <a:p>
            <a:pPr marL="914400" lvl="1" indent="-457200" eaLnBrk="0" hangingPunct="0">
              <a:spcBef>
                <a:spcPts val="0"/>
              </a:spcBef>
              <a:spcAft>
                <a:spcPts val="3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Calibri" panose="020F0502020204030204" pitchFamily="34" charset="0"/>
              </a:rPr>
              <a:t>Heightened staff moral and motivation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132919"/>
            <a:ext cx="8686800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lang="en-US" sz="3200" b="1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Arial" charset="0"/>
              </a:rPr>
              <a:t>External Certification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32CB4-8A7E-4BE0-BF37-C7D75A623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36177"/>
      </p:ext>
    </p:extLst>
  </p:cSld>
  <p:clrMapOvr>
    <a:masterClrMapping/>
  </p:clrMapOvr>
  <p:transition spd="slow">
    <p:pull dir="r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45528"/>
            <a:ext cx="8686800" cy="5709272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Two ISO standards commonly used for supplier certification are:</a:t>
            </a:r>
          </a:p>
          <a:p>
            <a:pPr marL="346075" indent="-346075">
              <a:spcBef>
                <a:spcPts val="1200"/>
              </a:spcBef>
              <a:spcAft>
                <a:spcPts val="1200"/>
              </a:spcAft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b="1" u="sng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</a:rPr>
              <a:t>ISO 9000</a:t>
            </a:r>
          </a:p>
          <a:p>
            <a:pPr marL="463550" lvl="1" indent="-350838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 series of 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management and quality standards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 design, development, production, installation, and service. </a:t>
            </a:r>
          </a:p>
          <a:p>
            <a:pPr marL="463550" lvl="1" indent="-350838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Companies wanting to sell in the global market seek ISO 9000 certification.  </a:t>
            </a:r>
          </a:p>
          <a:p>
            <a:pPr marL="346075" indent="-346075">
              <a:spcBef>
                <a:spcPts val="600"/>
              </a:spcBef>
              <a:spcAft>
                <a:spcPts val="1200"/>
              </a:spcAft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b="1" u="sng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</a:rPr>
              <a:t>ISO 14000</a:t>
            </a:r>
          </a:p>
          <a:p>
            <a:pPr marL="463550" lvl="1" indent="-350838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 family of 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standards for environmental management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</a:t>
            </a:r>
          </a:p>
          <a:p>
            <a:pPr marL="463550" lvl="1" indent="-350838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benefits include reduced energy consumption, environmental liability, waste and pollution, and improved community goodwill.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32919"/>
            <a:ext cx="8686800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lang="en-US" sz="3200" b="1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Arial" charset="0"/>
              </a:rPr>
              <a:t>External Certification Program</a:t>
            </a:r>
            <a:r>
              <a:rPr lang="en-US" sz="2000" i="1" dirty="0">
                <a:solidFill>
                  <a:srgbClr val="923222"/>
                </a:solidFill>
                <a:latin typeface="Calibri" panose="020F0502020204030204" pitchFamily="34" charset="0"/>
                <a:cs typeface="Arial" charset="0"/>
              </a:rPr>
              <a:t> (continued)</a:t>
            </a:r>
            <a:endParaRPr lang="en-US" sz="3200" b="1" dirty="0">
              <a:solidFill>
                <a:srgbClr val="92322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9467" y="1489040"/>
            <a:ext cx="5985933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</a:rPr>
              <a:t>There are more than 21,000 ISO standards, however, ISO 9000 and ISO 14000 are by far the most widely used and can be applicable to any type of business.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1EBEA-BF83-4703-96E2-E0CE6CCBE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49492"/>
      </p:ext>
    </p:extLst>
  </p:cSld>
  <p:clrMapOvr>
    <a:masterClrMapping/>
  </p:clrMapOvr>
  <p:transition spd="slow">
    <p:pull dir="r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838200"/>
            <a:ext cx="8830733" cy="5709272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kern="1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There are eight (8) </a:t>
            </a:r>
            <a:r>
              <a:rPr lang="en-US" altLang="en-US" sz="2400" b="1" u="sng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</a:rPr>
              <a:t>quality management principles</a:t>
            </a:r>
            <a:r>
              <a:rPr lang="en-US" altLang="en-US" sz="2400" b="1" kern="1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sz="2400" kern="1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on which the                </a:t>
            </a:r>
            <a:r>
              <a:rPr lang="en-US" altLang="en-US" sz="2400" b="1" kern="1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ISO 9000</a:t>
            </a:r>
            <a:r>
              <a:rPr lang="en-US" altLang="en-US" sz="2400" kern="1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series quality management system standards are based:</a:t>
            </a:r>
          </a:p>
          <a:p>
            <a:pPr marL="457200" lvl="1" indent="-457200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+mj-lt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Customer focus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– understand current and future customer needs</a:t>
            </a:r>
          </a:p>
          <a:p>
            <a:pPr marL="457200" lvl="1" indent="-457200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+mj-lt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Leadership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– establish unity of purpose and direction of the organization</a:t>
            </a:r>
          </a:p>
          <a:p>
            <a:pPr marL="457200" lvl="1" indent="-457200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+mj-lt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Involvement of people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– people are the essence of an organization</a:t>
            </a:r>
          </a:p>
          <a:p>
            <a:pPr marL="457200" lvl="1" indent="-457200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+mj-lt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Process approach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– a desired result is achieved through a managed process</a:t>
            </a:r>
          </a:p>
          <a:p>
            <a:pPr marL="457200" lvl="1" indent="-457200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+mj-lt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Systems approach to management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– managing interrelated processes</a:t>
            </a:r>
          </a:p>
          <a:p>
            <a:pPr marL="457200" lvl="1" indent="-457200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+mj-lt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Continual improvement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– performance improvement is a permanent objective</a:t>
            </a:r>
          </a:p>
          <a:p>
            <a:pPr marL="457200" lvl="1" indent="-457200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+mj-lt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Factual approach to decision making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– decision are based on facts and data</a:t>
            </a:r>
          </a:p>
          <a:p>
            <a:pPr marL="457200" lvl="1" indent="-457200">
              <a:spcBef>
                <a:spcPts val="10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+mj-lt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Mutually beneficial supplier relationship </a:t>
            </a: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– interdependent benefits create value for both an organization and its suppliers.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9333"/>
            <a:ext cx="8439150" cy="4233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ISO 9000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E0F9-3B01-48A0-BDC1-A811A76B1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27292"/>
      </p:ext>
    </p:extLst>
  </p:cSld>
  <p:clrMapOvr>
    <a:masterClrMapping/>
  </p:clrMapOvr>
  <p:transition spd="slow">
    <p:pull dir="r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4733"/>
            <a:ext cx="8439150" cy="372533"/>
          </a:xfrm>
        </p:spPr>
        <p:txBody>
          <a:bodyPr/>
          <a:lstStyle/>
          <a:p>
            <a:r>
              <a:rPr lang="en-US" sz="30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External Certification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9800"/>
            <a:ext cx="8686800" cy="551180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latin typeface="Calibri" panose="020F0502020204030204" pitchFamily="34" charset="0"/>
              </a:rPr>
              <a:t>ISO certified suppliers are </a:t>
            </a:r>
            <a:r>
              <a:rPr lang="en-US" sz="2800" b="1" dirty="0">
                <a:latin typeface="Calibri" panose="020F0502020204030204" pitchFamily="34" charset="0"/>
              </a:rPr>
              <a:t>preferred</a:t>
            </a:r>
            <a:r>
              <a:rPr lang="en-US" sz="2800" dirty="0">
                <a:latin typeface="Calibri" panose="020F0502020204030204" pitchFamily="34" charset="0"/>
              </a:rPr>
              <a:t> by procurement departments because .  .  .</a:t>
            </a:r>
          </a:p>
          <a:p>
            <a:pPr marL="457200" indent="-347663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They have to conform to an externally defined </a:t>
            </a:r>
            <a:r>
              <a:rPr 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set of standards </a:t>
            </a:r>
            <a:r>
              <a:rPr lang="en-US" sz="2400" dirty="0">
                <a:latin typeface="Calibri" panose="020F0502020204030204" pitchFamily="34" charset="0"/>
              </a:rPr>
              <a:t>for quality and delivery of service</a:t>
            </a:r>
          </a:p>
          <a:p>
            <a:pPr marL="457200" indent="-347663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They are usually more </a:t>
            </a:r>
            <a:r>
              <a:rPr 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open to sharing</a:t>
            </a:r>
            <a:r>
              <a:rPr lang="en-US" sz="24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supply chain information </a:t>
            </a:r>
          </a:p>
          <a:p>
            <a:pPr marL="457200" indent="-347663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They </a:t>
            </a:r>
            <a:r>
              <a:rPr lang="en-US" sz="2400" b="1" dirty="0">
                <a:latin typeface="Calibri" panose="020F0502020204030204" pitchFamily="34" charset="0"/>
              </a:rPr>
              <a:t>welcome building relationships </a:t>
            </a:r>
            <a:r>
              <a:rPr lang="en-US" sz="2400" dirty="0">
                <a:latin typeface="Calibri" panose="020F0502020204030204" pitchFamily="34" charset="0"/>
              </a:rPr>
              <a:t>with their customers</a:t>
            </a:r>
          </a:p>
          <a:p>
            <a:pPr marL="457200" indent="-347663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They have formal processes in place for </a:t>
            </a:r>
            <a:r>
              <a:rPr lang="en-US" sz="2400" b="1" dirty="0">
                <a:latin typeface="Calibri" panose="020F0502020204030204" pitchFamily="34" charset="0"/>
              </a:rPr>
              <a:t>continuous improvement </a:t>
            </a:r>
            <a:r>
              <a:rPr lang="en-US" sz="2400" dirty="0">
                <a:latin typeface="Calibri" panose="020F0502020204030204" pitchFamily="34" charset="0"/>
              </a:rPr>
              <a:t>of their products, services, and processes</a:t>
            </a:r>
          </a:p>
          <a:p>
            <a:pPr marL="457200" indent="-347663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They are easier for procurement to </a:t>
            </a:r>
            <a:r>
              <a:rPr 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initially qualify</a:t>
            </a:r>
            <a:r>
              <a:rPr lang="en-US" sz="24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and</a:t>
            </a:r>
            <a:r>
              <a:rPr lang="en-US" sz="2400" b="1" dirty="0">
                <a:latin typeface="Calibri" panose="020F0502020204030204" pitchFamily="34" charset="0"/>
              </a:rPr>
              <a:t> </a:t>
            </a:r>
            <a:r>
              <a:rPr 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periodically audit</a:t>
            </a:r>
          </a:p>
          <a:p>
            <a:pPr marL="457200" indent="-347663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Certification is done by an </a:t>
            </a:r>
            <a:r>
              <a:rPr lang="en-US" sz="2400" b="1" dirty="0">
                <a:latin typeface="Calibri" panose="020F0502020204030204" pitchFamily="34" charset="0"/>
              </a:rPr>
              <a:t>independent third party </a:t>
            </a:r>
            <a:r>
              <a:rPr lang="en-US" sz="2400" dirty="0">
                <a:latin typeface="Calibri" panose="020F0502020204030204" pitchFamily="34" charset="0"/>
              </a:rPr>
              <a:t>agency</a:t>
            </a:r>
          </a:p>
          <a:p>
            <a:pPr marL="457200" indent="-347663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Firms have to be </a:t>
            </a:r>
            <a:r>
              <a:rPr 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re-certified</a:t>
            </a:r>
            <a:r>
              <a:rPr lang="en-US" sz="2400" b="1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every three years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14BC0-9E03-4994-A787-91DAE42AB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4950"/>
      </p:ext>
    </p:extLst>
  </p:cSld>
  <p:clrMapOvr>
    <a:masterClrMapping/>
  </p:clrMapOvr>
  <p:transition spd="slow">
    <p:pull dir="r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3028" r="25309" b="4495"/>
          <a:stretch/>
        </p:blipFill>
        <p:spPr>
          <a:xfrm flipH="1">
            <a:off x="6451600" y="1727200"/>
            <a:ext cx="2387600" cy="4851400"/>
          </a:xfrm>
          <a:prstGeom prst="rect">
            <a:avLst/>
          </a:prstGeom>
        </p:spPr>
      </p:pic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0866"/>
            <a:ext cx="8439150" cy="4402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Discussion Outline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168400"/>
            <a:ext cx="8720667" cy="5274733"/>
          </a:xfrm>
        </p:spPr>
        <p:txBody>
          <a:bodyPr/>
          <a:lstStyle/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What is Supplier Relationship Management (SRM)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Keys to Successful Strategic Partnerships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Evaluation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Certification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Development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Recognition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Relationship Management Systems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Trends in Supplier Relationship Management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991CB-2F3C-4D04-8ED8-54478366C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20926"/>
      </p:ext>
    </p:extLst>
  </p:cSld>
  <p:clrMapOvr>
    <a:masterClrMapping/>
  </p:clrMapOvr>
  <p:transition spd="slow">
    <p:pull dir="r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9333"/>
            <a:ext cx="8439150" cy="4233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914400"/>
            <a:ext cx="868680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Supplier development is the </a:t>
            </a:r>
            <a:r>
              <a:rPr lang="en-US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and financial assistance</a:t>
            </a:r>
            <a:r>
              <a:rPr lang="en-US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given to existing and potential suppliers to improve quality and/or delivery performance.  </a:t>
            </a:r>
          </a:p>
          <a:p>
            <a:pPr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simpler terms, it can be described as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</a:t>
            </a:r>
            <a:r>
              <a:rPr lang="en-US" altLang="en-US" dirty="0">
                <a:solidFill>
                  <a:srgbClr val="92322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buyer’s activities to improve a supplier’s capabilities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  </a:t>
            </a:r>
          </a:p>
          <a:p>
            <a:pPr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supplier’s knowledge and the technology that they use to produce the commodity they supply, can be leveraged through supplier development.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Supplier development programs should be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designed to achieve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eaLnBrk="0" hangingPunct="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ü"/>
              <a:tabLst>
                <a:tab pos="2743200" algn="ctr"/>
                <a:tab pos="5486400" algn="r"/>
              </a:tabLst>
            </a:pPr>
            <a:r>
              <a:rPr 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Lower</a:t>
            </a:r>
            <a:r>
              <a:rPr 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supply chain total </a:t>
            </a:r>
            <a:r>
              <a:rPr 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cost</a:t>
            </a:r>
          </a:p>
          <a:p>
            <a:pPr marL="914400" lvl="1" indent="-457200" eaLnBrk="0" hangingPunct="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ü"/>
              <a:tabLst>
                <a:tab pos="2743200" algn="ctr"/>
                <a:tab pos="5486400" algn="r"/>
              </a:tabLst>
            </a:pPr>
            <a:r>
              <a:rPr 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Increased</a:t>
            </a:r>
            <a:r>
              <a:rPr 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profitability</a:t>
            </a:r>
            <a:r>
              <a:rPr 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for all supply chain participants</a:t>
            </a:r>
          </a:p>
          <a:p>
            <a:pPr marL="914400" lvl="1" indent="-457200" eaLnBrk="0" hangingPunct="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ü"/>
              <a:tabLst>
                <a:tab pos="2743200" algn="ctr"/>
                <a:tab pos="5486400" algn="r"/>
              </a:tabLst>
            </a:pPr>
            <a:r>
              <a:rPr 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Increased</a:t>
            </a:r>
            <a:r>
              <a:rPr 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product </a:t>
            </a:r>
            <a:r>
              <a:rPr 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quality</a:t>
            </a:r>
          </a:p>
          <a:p>
            <a:pPr marL="914400" lvl="1" indent="-457200" eaLnBrk="0" hangingPunct="0">
              <a:spcBef>
                <a:spcPts val="600"/>
              </a:spcBef>
              <a:spcAft>
                <a:spcPts val="6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ü"/>
              <a:tabLst>
                <a:tab pos="2743200" algn="ctr"/>
                <a:tab pos="5486400" algn="r"/>
              </a:tabLst>
            </a:pPr>
            <a:r>
              <a:rPr 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Near-perfect </a:t>
            </a:r>
            <a:r>
              <a:rPr lang="en-US" sz="20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on-time-delivery</a:t>
            </a:r>
            <a:r>
              <a:rPr 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each point in the supply chain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E4138-5D32-4ADD-B2DD-CA6FF4497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86821"/>
      </p:ext>
    </p:extLst>
  </p:cSld>
  <p:clrMapOvr>
    <a:masterClrMapping/>
  </p:clrMapOvr>
  <p:transition spd="slow">
    <p:pull dir="r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9333"/>
            <a:ext cx="8439150" cy="4233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914400"/>
            <a:ext cx="8686800" cy="5796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supplier development program must be aimed at improving suppliers performance, </a:t>
            </a:r>
            <a:r>
              <a:rPr lang="en-US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not bullying them into charging less</a:t>
            </a:r>
            <a:r>
              <a:rPr lang="en-US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 simply auditing and rewarding them. </a:t>
            </a:r>
          </a:p>
          <a:p>
            <a:pPr eaLnBrk="0" hangingPunct="0">
              <a:spcBef>
                <a:spcPts val="600"/>
              </a:spcBef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Supplier development is all about providing suppliers with what they </a:t>
            </a:r>
            <a:r>
              <a:rPr lang="en-US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need to be successful</a:t>
            </a:r>
            <a:r>
              <a:rPr lang="en-US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the supply chain. </a:t>
            </a:r>
          </a:p>
          <a:p>
            <a:pPr eaLnBrk="0" hangingPunct="0">
              <a:spcBef>
                <a:spcPts val="600"/>
              </a:spcBef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Two of the most important functions of a supplier development program are:</a:t>
            </a:r>
          </a:p>
          <a:p>
            <a:pPr marL="576263" lvl="1" indent="-350838" eaLnBrk="0" hangingPunct="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2743200" algn="ctr"/>
                <a:tab pos="5486400" algn="r"/>
              </a:tabLst>
            </a:pPr>
            <a:r>
              <a:rPr lang="en-US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Providing information </a:t>
            </a:r>
            <a:r>
              <a:rPr 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about products, expected sales growth, etc.  Suppliers need to become </a:t>
            </a:r>
            <a:r>
              <a:rPr lang="en-US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extensions of their customers</a:t>
            </a:r>
            <a:r>
              <a:rPr 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.</a:t>
            </a:r>
          </a:p>
          <a:p>
            <a:pPr marL="576263" lvl="1" indent="-350838" eaLnBrk="0" hangingPunct="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  <a:tabLst>
                <a:tab pos="2743200" algn="ctr"/>
                <a:tab pos="5486400" algn="r"/>
              </a:tabLst>
            </a:pPr>
            <a:r>
              <a:rPr lang="en-US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Training suppliers </a:t>
            </a:r>
            <a:r>
              <a:rPr 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 the application of lean and six sigma / quality tools. </a:t>
            </a:r>
          </a:p>
          <a:p>
            <a:pPr marL="1033463" lvl="2" indent="-350838" eaLnBrk="0" hangingPunct="0">
              <a:spcBef>
                <a:spcPts val="0"/>
              </a:spcBef>
              <a:spcAft>
                <a:spcPts val="0"/>
              </a:spcAft>
              <a:buClr>
                <a:srgbClr val="923222"/>
              </a:buClr>
              <a:buSzPct val="115000"/>
              <a:buFont typeface="Symbol" panose="05050102010706020507" pitchFamily="18" charset="2"/>
              <a:buChar char="-"/>
              <a:tabLst>
                <a:tab pos="2743200" algn="ctr"/>
                <a:tab pos="5486400" algn="r"/>
              </a:tabLst>
            </a:pPr>
            <a:r>
              <a:rPr 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Asking suppliers to lower their price without giving them the knowledge on how to lower their costs is not sustainable in the long-term.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1FE042-4EF6-46AC-90F5-B3C1DBBD3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76633"/>
      </p:ext>
    </p:extLst>
  </p:cSld>
  <p:clrMapOvr>
    <a:masterClrMapping/>
  </p:clrMapOvr>
  <p:transition spd="slow">
    <p:pull dir="r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9333"/>
            <a:ext cx="8439150" cy="4233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Development: Process Steps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770467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1200"/>
              </a:spcAft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typical approach to supplier development is based on the following process steps: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6" y="2758257"/>
            <a:ext cx="1438901" cy="2332086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81667" y="1832769"/>
            <a:ext cx="7433733" cy="445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457200" lvl="1" indent="-4572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09000"/>
              <a:buFontTx/>
              <a:buAutoNum type="arabicPeriod"/>
            </a:pP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</a:t>
            </a:r>
            <a:r>
              <a:rPr lang="en-US" altLang="en-US" sz="2000" u="sng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critical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000" b="1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products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and services</a:t>
            </a:r>
          </a:p>
          <a:p>
            <a:pPr marL="457200" lvl="1" indent="-4572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09000"/>
              <a:buFontTx/>
              <a:buAutoNum type="arabicPeriod"/>
            </a:pP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</a:t>
            </a:r>
            <a:r>
              <a:rPr lang="en-US" altLang="en-US" sz="2000" u="sng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critical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000" b="1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suppliers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of those products and services</a:t>
            </a:r>
          </a:p>
          <a:p>
            <a:pPr marL="457200" lvl="1" indent="-4572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09000"/>
              <a:buFontTx/>
              <a:buAutoNum type="arabicPeriod"/>
            </a:pP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Form a </a:t>
            </a:r>
            <a:r>
              <a:rPr lang="en-US" altLang="en-US" sz="2000" b="1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cross-functional team 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internally to work with the supplier</a:t>
            </a:r>
          </a:p>
          <a:p>
            <a:pPr marL="457200" lvl="1" indent="-4572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09000"/>
              <a:buFontTx/>
              <a:buAutoNum type="arabicPeriod"/>
            </a:pP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Meet with the </a:t>
            </a:r>
            <a:r>
              <a:rPr lang="en-US" altLang="en-US" sz="2000" b="1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top management 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at the supplier to get their support and involvement</a:t>
            </a:r>
          </a:p>
          <a:p>
            <a:pPr marL="457200" lvl="1" indent="-4572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09000"/>
              <a:buFontTx/>
              <a:buAutoNum type="arabicPeriod"/>
            </a:pP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Identify </a:t>
            </a:r>
            <a:r>
              <a:rPr lang="en-US" altLang="en-US" sz="2000" b="1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 development needs 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and projects</a:t>
            </a:r>
          </a:p>
          <a:p>
            <a:pPr marL="457200" lvl="1" indent="-4572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09000"/>
              <a:buFontTx/>
              <a:buAutoNum type="arabicPeriod"/>
            </a:pP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Define details of the </a:t>
            </a:r>
            <a:r>
              <a:rPr lang="en-US" altLang="en-US" sz="2000" b="1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agreement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and the </a:t>
            </a:r>
            <a:r>
              <a:rPr lang="en-US" altLang="en-US" sz="2000" b="1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action plan</a:t>
            </a:r>
          </a:p>
          <a:p>
            <a:pPr marL="457200" lvl="1" indent="-457200">
              <a:spcBef>
                <a:spcPts val="600"/>
              </a:spcBef>
              <a:spcAft>
                <a:spcPts val="1000"/>
              </a:spcAft>
              <a:buClr>
                <a:srgbClr val="923222"/>
              </a:buClr>
              <a:buSzPct val="109000"/>
              <a:buFontTx/>
              <a:buAutoNum type="arabicPeriod"/>
            </a:pP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Monitor the </a:t>
            </a:r>
            <a:r>
              <a:rPr lang="en-US" altLang="en-US" sz="2000" b="1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status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of the projects / action plan and </a:t>
            </a:r>
            <a:r>
              <a:rPr lang="en-US" altLang="en-US" sz="2000" b="1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modify</a:t>
            </a:r>
            <a:r>
              <a:rPr lang="en-US" altLang="en-US" sz="20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strategies as necessary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736600" y="5923802"/>
            <a:ext cx="76708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a robust supplier development program, companies can establish trust through a heightened commitment to their supply partners.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69AC2-BCBF-4D66-934E-0BA0B4DBF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11803"/>
      </p:ext>
    </p:extLst>
  </p:cSld>
  <p:clrMapOvr>
    <a:masterClrMapping/>
  </p:clrMapOvr>
  <p:transition spd="slow">
    <p:pull dir="r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73566"/>
            <a:ext cx="8439150" cy="4148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Tapping into Strategic Supplier’s Knowledge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915400" cy="5943600"/>
          </a:xfrm>
        </p:spPr>
        <p:txBody>
          <a:bodyPr/>
          <a:lstStyle/>
          <a:p>
            <a:pPr marL="0" lvl="1" indent="0">
              <a:spcBef>
                <a:spcPts val="2400"/>
              </a:spcBef>
              <a:spcAft>
                <a:spcPts val="1200"/>
              </a:spcAft>
              <a:buClr>
                <a:srgbClr val="923222"/>
              </a:buClr>
              <a:buSzPct val="115000"/>
              <a:buNone/>
            </a:pPr>
            <a:r>
              <a:rPr lang="en-US" altLang="en-US" sz="2800" kern="12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Strategic Sourcing partners offer the opportunity for a company to extend their intellectual capabilities by involving their external partner base in product development.</a:t>
            </a:r>
          </a:p>
          <a:p>
            <a:pPr marL="347663" lvl="1" indent="-347663">
              <a:spcBef>
                <a:spcPts val="24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b="1" u="sng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Early Supplier Involvement (ESI)</a:t>
            </a:r>
            <a:r>
              <a:rPr lang="en-US" altLang="en-US" sz="2400" b="1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kern="12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 suppliers become more involved in the internal operations of the buyer’s company, particularly with respect to new product and process design, concurrent engineering, and design for manufacturability.</a:t>
            </a:r>
          </a:p>
          <a:p>
            <a:pPr marL="635001" lvl="2" indent="-347663">
              <a:spcBef>
                <a:spcPts val="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Symbol" panose="05050102010706020507" pitchFamily="18" charset="2"/>
              <a:buChar char="-"/>
            </a:pPr>
            <a:r>
              <a:rPr lang="en-US" altLang="en-US" sz="20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Strategic Suppliers are asked to add their knowledge and expertise to the company’s new product development process.</a:t>
            </a:r>
          </a:p>
          <a:p>
            <a:pPr marL="347663" lvl="1" indent="-347663">
              <a:spcBef>
                <a:spcPts val="24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400" b="1" u="sng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Value Engineering</a:t>
            </a:r>
            <a:r>
              <a:rPr lang="en-US" altLang="en-US" sz="2400" b="1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kern="12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activities help the buyer’s company to reduce cost, improve quality and reduce new product development time beginning with the initial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64FF8-C6B3-4E9F-9AB5-4642C6C39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08597"/>
      </p:ext>
    </p:extLst>
  </p:cSld>
  <p:clrMapOvr>
    <a:masterClrMapping/>
  </p:clrMapOvr>
  <p:transition spd="slow">
    <p:pull dir="r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3028" r="25309" b="4495"/>
          <a:stretch/>
        </p:blipFill>
        <p:spPr>
          <a:xfrm flipH="1">
            <a:off x="6451600" y="1727200"/>
            <a:ext cx="2387600" cy="4851400"/>
          </a:xfrm>
          <a:prstGeom prst="rect">
            <a:avLst/>
          </a:prstGeom>
        </p:spPr>
      </p:pic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0866"/>
            <a:ext cx="8439150" cy="4402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Discussion Outline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168400"/>
            <a:ext cx="8720667" cy="5274733"/>
          </a:xfrm>
        </p:spPr>
        <p:txBody>
          <a:bodyPr/>
          <a:lstStyle/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What is Supplier Relationship Management (SRM)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Keys to Successful Strategic Partnerships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Evaluation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Certification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Development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Recognition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Relationship Management Systems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Trends in Supplier Relationship Management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16813-5BAC-4711-B3E8-0ACB63B66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61060"/>
      </p:ext>
    </p:extLst>
  </p:cSld>
  <p:clrMapOvr>
    <a:masterClrMapping/>
  </p:clrMapOvr>
  <p:transition spd="slow">
    <p:pull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3933"/>
            <a:ext cx="8439150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Relationship Management (SRM)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686800" cy="3454400"/>
          </a:xfr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dirty="0">
                <a:latin typeface="Calibri" panose="020F0502020204030204" pitchFamily="34" charset="0"/>
              </a:rPr>
              <a:t>The discipline of strategically planning for, and managing, all </a:t>
            </a:r>
            <a:r>
              <a:rPr 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interactions with the third party organizations</a:t>
            </a:r>
            <a:r>
              <a:rPr lang="en-US" sz="28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</a:rPr>
              <a:t>that supply goods and/or services to an organization in order to </a:t>
            </a:r>
            <a:r>
              <a:rPr lang="en-US" sz="2800" b="1" dirty="0">
                <a:latin typeface="Calibri" panose="020F0502020204030204" pitchFamily="34" charset="0"/>
              </a:rPr>
              <a:t>maximize the value </a:t>
            </a:r>
            <a:r>
              <a:rPr lang="en-US" sz="2800" dirty="0">
                <a:latin typeface="Calibri" panose="020F0502020204030204" pitchFamily="34" charset="0"/>
              </a:rPr>
              <a:t>of those interactions.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Most supply professionals view SRM as an </a:t>
            </a:r>
            <a:r>
              <a:rPr lang="en-US" sz="2400" b="1" dirty="0">
                <a:latin typeface="Calibri" panose="020F0502020204030204" pitchFamily="34" charset="0"/>
              </a:rPr>
              <a:t>organized approach </a:t>
            </a:r>
            <a:r>
              <a:rPr lang="en-US" sz="2400" dirty="0">
                <a:latin typeface="Calibri" panose="020F0502020204030204" pitchFamily="34" charset="0"/>
              </a:rPr>
              <a:t>to </a:t>
            </a:r>
            <a:r>
              <a:rPr lang="en-US" sz="2400" b="1" dirty="0">
                <a:latin typeface="Calibri" panose="020F0502020204030204" pitchFamily="34" charset="0"/>
              </a:rPr>
              <a:t>defining what they need and want from a supplier</a:t>
            </a:r>
            <a:r>
              <a:rPr lang="en-US" sz="24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28258" y="4252383"/>
            <a:ext cx="5687483" cy="2315634"/>
            <a:chOff x="448733" y="3086100"/>
            <a:chExt cx="8238067" cy="2904068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172200" y="4423835"/>
              <a:ext cx="2459566" cy="1066799"/>
            </a:xfrm>
            <a:prstGeom prst="rect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SUPPLIER RELATIONSHIP MANAGEMENT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12234" y="4423835"/>
              <a:ext cx="2459566" cy="1066799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</a:rPr>
                <a:t>PURCHASING</a:t>
              </a:r>
            </a:p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</a:rPr>
                <a:t>MANAGEMENT</a:t>
              </a: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342217" y="4423835"/>
              <a:ext cx="2459566" cy="1066799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</a:rPr>
                <a:t>STRATEGIC</a:t>
              </a:r>
            </a:p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</a:rPr>
                <a:t>SOURCING</a:t>
              </a:r>
            </a:p>
          </p:txBody>
        </p:sp>
        <p:sp>
          <p:nvSpPr>
            <p:cNvPr id="19" name="Right Brace 18"/>
            <p:cNvSpPr/>
            <p:nvPr/>
          </p:nvSpPr>
          <p:spPr bwMode="auto">
            <a:xfrm rot="16200000">
              <a:off x="4216399" y="-156634"/>
              <a:ext cx="711201" cy="8229601"/>
            </a:xfrm>
            <a:prstGeom prst="rightBrace">
              <a:avLst>
                <a:gd name="adj1" fmla="val 53839"/>
                <a:gd name="adj2" fmla="val 49893"/>
              </a:avLst>
            </a:prstGeom>
            <a:noFill/>
            <a:ln w="57150" cap="flat" cmpd="sng" algn="ctr">
              <a:solidFill>
                <a:srgbClr val="92322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173556" y="3086100"/>
              <a:ext cx="2808268" cy="586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PROCUREMENT</a:t>
              </a:r>
            </a:p>
          </p:txBody>
        </p:sp>
        <p:sp>
          <p:nvSpPr>
            <p:cNvPr id="21" name="Rectangle 2"/>
            <p:cNvSpPr txBox="1">
              <a:spLocks noChangeArrowheads="1"/>
            </p:cNvSpPr>
            <p:nvPr/>
          </p:nvSpPr>
          <p:spPr bwMode="auto">
            <a:xfrm>
              <a:off x="448733" y="5549901"/>
              <a:ext cx="8229600" cy="440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News Gothic MT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News Gothic MT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News Gothic MT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News Gothic MT" pitchFamily="34" charset="0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News Gothic MT" pitchFamily="34" charset="0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News Gothic MT" pitchFamily="34" charset="0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News Gothic MT" pitchFamily="34" charset="0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News Gothic MT" pitchFamily="34" charset="0"/>
                </a:defRPr>
              </a:lvl9pPr>
            </a:lstStyle>
            <a:p>
              <a:pPr algn="ctr"/>
              <a:r>
                <a:rPr lang="en-US" sz="1400" kern="1200">
                  <a:solidFill>
                    <a:srgbClr val="92322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anose="020F0502020204030204" pitchFamily="34" charset="0"/>
                  <a:ea typeface="+mn-ea"/>
                  <a:cs typeface="Arial" charset="0"/>
                </a:rPr>
                <a:t>Plan, </a:t>
              </a:r>
              <a:r>
                <a:rPr lang="en-US" sz="1400" u="sng" kern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anose="020F0502020204030204" pitchFamily="34" charset="0"/>
                  <a:ea typeface="+mn-ea"/>
                  <a:cs typeface="Arial" charset="0"/>
                </a:rPr>
                <a:t>Source</a:t>
              </a:r>
              <a:r>
                <a:rPr lang="en-US" sz="1400" kern="1200">
                  <a:solidFill>
                    <a:srgbClr val="92322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anose="020F0502020204030204" pitchFamily="34" charset="0"/>
                  <a:ea typeface="+mn-ea"/>
                  <a:cs typeface="Arial" charset="0"/>
                </a:rPr>
                <a:t>, Make, Deliver / Return, and Enable</a:t>
              </a:r>
              <a:endParaRPr lang="en-US" sz="14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28600" y="362247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Establishing and managing the company-to-company link to obtain those needs.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52900" y="5055184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Chapter</a:t>
            </a: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06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00234" y="5059417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Chapter 07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71700" y="5067884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Chapter 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CD1E6-01A2-469F-8DA3-03E7EE9CC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20373"/>
      </p:ext>
    </p:extLst>
  </p:cSld>
  <p:clrMapOvr>
    <a:masterClrMapping/>
  </p:clrMapOvr>
  <p:transition spd="slow">
    <p:pull dir="r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8439150" cy="457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Recognition Programs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1346200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kern="1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 program to recognize suppliers who achieve the </a:t>
            </a:r>
            <a:r>
              <a:rPr lang="en-US" altLang="en-US" sz="2800" b="1" u="sng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</a:rPr>
              <a:t>high performance standards</a:t>
            </a:r>
            <a:r>
              <a:rPr lang="en-US" altLang="en-US" sz="2800" kern="1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necessary to meet customer expectations.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1" y="3423713"/>
            <a:ext cx="3378200" cy="3358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2581238"/>
            <a:ext cx="570653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8463" lvl="1">
              <a:spcBef>
                <a:spcPts val="1200"/>
              </a:spcBef>
              <a:spcAft>
                <a:spcPts val="1200"/>
              </a:spcAft>
              <a:tabLst>
                <a:tab pos="2743200" algn="ctr"/>
                <a:tab pos="5486400" algn="r"/>
              </a:tabLst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The </a:t>
            </a:r>
            <a:r>
              <a:rPr lang="en-US" altLang="en-US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success of the business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can depend on the quality and performance of the company’s suppliers. </a:t>
            </a:r>
          </a:p>
          <a:p>
            <a:pPr marL="398463" lvl="1">
              <a:spcBef>
                <a:spcPts val="1200"/>
              </a:spcBef>
              <a:spcAft>
                <a:spcPts val="1200"/>
              </a:spcAft>
              <a:tabLst>
                <a:tab pos="2743200" algn="ctr"/>
                <a:tab pos="5486400" algn="r"/>
              </a:tabLst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It is always a good practice for a company to have innovative supplier recognition programs in order to </a:t>
            </a:r>
            <a:r>
              <a:rPr lang="en-US" altLang="en-US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recognize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their achievements and </a:t>
            </a:r>
            <a:r>
              <a:rPr lang="en-US" altLang="en-US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reward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them for their </a:t>
            </a:r>
            <a:r>
              <a:rPr lang="en-US" altLang="en-US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exceptional performance and services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. </a:t>
            </a:r>
            <a:endParaRPr lang="en-US" altLang="en-US" sz="2800" dirty="0">
              <a:latin typeface="Calibri" panose="020F050202020403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50923-788E-445E-97F2-3430C2978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7833"/>
      </p:ext>
    </p:extLst>
  </p:cSld>
  <p:clrMapOvr>
    <a:masterClrMapping/>
  </p:clrMapOvr>
  <p:transition spd="slow">
    <p:pull dir="r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8439150" cy="457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Recognition Programs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2091795"/>
          </a:xfrm>
        </p:spPr>
        <p:txBody>
          <a:bodyPr/>
          <a:lstStyle/>
          <a:p>
            <a:pPr marL="346075" indent="-346075">
              <a:spcBef>
                <a:spcPts val="1200"/>
              </a:spcBef>
              <a:spcAft>
                <a:spcPts val="1200"/>
              </a:spcAft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b="1" kern="1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Three Attributes: </a:t>
            </a:r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Companies should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recognize</a:t>
            </a:r>
            <a:r>
              <a:rPr lang="en-US" altLang="en-US" sz="2800" dirty="0">
                <a:solidFill>
                  <a:srgbClr val="92322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and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celebrate</a:t>
            </a: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achievements of their best suppliers.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r="12333" b="5621"/>
          <a:stretch/>
        </p:blipFill>
        <p:spPr>
          <a:xfrm>
            <a:off x="5198533" y="2751667"/>
            <a:ext cx="3945467" cy="4030133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2831836"/>
            <a:ext cx="5080000" cy="302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514350" indent="-51435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 startAt="2"/>
            </a:pPr>
            <a:r>
              <a:rPr lang="en-US" alt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Award winners exemplify</a:t>
            </a:r>
            <a:r>
              <a:rPr lang="en-US" altLang="en-US" sz="2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true partnerships</a:t>
            </a:r>
            <a:r>
              <a:rPr lang="en-US" alt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continuous improvement, organizational commitment, and excellence. </a:t>
            </a:r>
          </a:p>
          <a:p>
            <a:pPr marL="514350" indent="-51435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 startAt="2"/>
            </a:pPr>
            <a:r>
              <a:rPr lang="en-US" alt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Award-winning suppliers serve as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role models</a:t>
            </a:r>
            <a:r>
              <a:rPr lang="en-US" altLang="en-US" sz="28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for other suppliers.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FD133-4D93-4C48-A382-20A2EEE00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77290"/>
      </p:ext>
    </p:extLst>
  </p:cSld>
  <p:clrMapOvr>
    <a:masterClrMapping/>
  </p:clrMapOvr>
  <p:transition spd="slow">
    <p:pull dir="r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8439150" cy="457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Benefits of Supplier Recognition Programs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7067" y="914401"/>
            <a:ext cx="8686800" cy="5867400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kern="1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There are several key benefits of Supplier Recognition Programs that make them valuable for a business organization.</a:t>
            </a:r>
          </a:p>
          <a:p>
            <a:pPr marL="347663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/>
            </a:pP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Motivate Suppliers</a:t>
            </a:r>
            <a:r>
              <a:rPr lang="en-US" altLang="en-US" sz="24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Can motivate suppliers to excel in terms of their quality, pricing and delivery commitments. </a:t>
            </a:r>
          </a:p>
          <a:p>
            <a:pPr marL="347663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/>
            </a:pP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Improve Supplier Loyalty</a:t>
            </a:r>
            <a:r>
              <a:rPr lang="en-US" altLang="en-US" sz="24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Supplier support is important to ensure that customer delivery commitments are maintained. </a:t>
            </a:r>
          </a:p>
          <a:p>
            <a:pPr marL="347663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/>
            </a:pP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Encourage Suppliers to </a:t>
            </a: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Adapt to the Company’s Culture</a:t>
            </a:r>
            <a:r>
              <a:rPr lang="en-US" altLang="en-US" sz="24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If the company treats its suppliers as a 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part of the family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and engages in supplier recognition programs periodically, it can help to bring the suppliers closer to the 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corporate values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ethics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and 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principles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of the company.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3BE690-A06C-4813-8901-A45017533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08743"/>
      </p:ext>
    </p:extLst>
  </p:cSld>
  <p:clrMapOvr>
    <a:masterClrMapping/>
  </p:clrMapOvr>
  <p:transition spd="slow">
    <p:pull dir="r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8915400" cy="457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Arial" charset="0"/>
              </a:rPr>
              <a:t>Benefits of </a:t>
            </a: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Recognition Programs</a:t>
            </a:r>
            <a:r>
              <a:rPr lang="en-US" altLang="en-US" sz="2000" b="0" i="1" kern="1200" dirty="0">
                <a:solidFill>
                  <a:srgbClr val="923222"/>
                </a:solidFill>
                <a:latin typeface="Calibri" panose="020F0502020204030204" pitchFamily="34" charset="0"/>
                <a:ea typeface="+mn-ea"/>
                <a:cs typeface="Arial" charset="0"/>
              </a:rPr>
              <a:t> (continued)</a:t>
            </a:r>
            <a:endParaRPr lang="en-US" altLang="en-US" sz="3200" kern="1200" dirty="0">
              <a:solidFill>
                <a:srgbClr val="92322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ea typeface="+mn-ea"/>
              <a:cs typeface="Arial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7067" y="914401"/>
            <a:ext cx="8686800" cy="58674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 startAt="4"/>
            </a:pP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Helps to Create </a:t>
            </a: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Entry Barriers for Competitors</a:t>
            </a:r>
            <a:r>
              <a:rPr lang="en-US" altLang="en-US" sz="24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If the suppliers trust the company, they may be more inclined to sign deals of 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exclusivity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with the company for certain crucial components.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 startAt="4"/>
            </a:pP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Encourages Supplier </a:t>
            </a: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Participation in Product Innovation</a:t>
            </a:r>
            <a:r>
              <a:rPr lang="en-US" altLang="en-US" sz="24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Recognition to suppliers also brings about their enthusiasm to work closely with the company on new product development.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None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 properly developed and led supplier recognition program will make 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major contributions to the organization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its suppliers, and to its customers and stakeholders. 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None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If a company is going to keep and utilize a supplier, there should be a 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motivation plan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that reaches them.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C0AD2-3A82-4DAD-8E11-7710C7FFC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06289"/>
      </p:ext>
    </p:extLst>
  </p:cSld>
  <p:clrMapOvr>
    <a:masterClrMapping/>
  </p:clrMapOvr>
  <p:transition spd="slow">
    <p:pull dir="r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3028" r="25309" b="4495"/>
          <a:stretch/>
        </p:blipFill>
        <p:spPr>
          <a:xfrm flipH="1">
            <a:off x="6451600" y="1727200"/>
            <a:ext cx="2387600" cy="4851400"/>
          </a:xfrm>
          <a:prstGeom prst="rect">
            <a:avLst/>
          </a:prstGeom>
        </p:spPr>
      </p:pic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0866"/>
            <a:ext cx="8439150" cy="4402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Discussion Outline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168400"/>
            <a:ext cx="8720667" cy="5274733"/>
          </a:xfrm>
        </p:spPr>
        <p:txBody>
          <a:bodyPr/>
          <a:lstStyle/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What is Supplier Relationship Management (SRM)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Keys to Successful Strategic Partnerships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Evaluation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Certification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Development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Recognition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Relationship Management Systems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Trends in Supplier Relationship Management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C6283-0D9C-45ED-9E22-0347DC38A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65082"/>
      </p:ext>
    </p:extLst>
  </p:cSld>
  <p:clrMapOvr>
    <a:masterClrMapping/>
  </p:clrMapOvr>
  <p:transition spd="slow">
    <p:pull dir="r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67400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When considering a SRM program there are several </a:t>
            </a:r>
            <a:r>
              <a:rPr 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technologies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available to support development. 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reason for a system is to provide a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more comprehensive and objective view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a supplier(s) performance </a:t>
            </a:r>
          </a:p>
          <a:p>
            <a:pPr marL="347663" indent="-2286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system will help in identifying and addressing supplier performance issues. </a:t>
            </a:r>
          </a:p>
          <a:p>
            <a:pPr marL="347663" indent="-2286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system can also be used to help make sourcing decisions. 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is important to recognize that an SRM system can only be implemented in line with the </a:t>
            </a:r>
            <a:r>
              <a:rPr 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associated business process changes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SRM system is part of the process,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not the whole process by itself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35466"/>
            <a:ext cx="8439150" cy="4910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Relationship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9DEAE-FA24-4FD4-95CB-37BD8D1C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2923"/>
      </p:ext>
    </p:extLst>
  </p:cSld>
  <p:clrMapOvr>
    <a:masterClrMapping/>
  </p:clrMapOvr>
  <p:transition spd="slow">
    <p:pull dir="r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35466"/>
            <a:ext cx="8439150" cy="4910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Relationship Management System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779933" cy="5735451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800" kern="12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The following are five (5) key points to consider in the development and implementation of an SRM system: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 typeface="Wingdings" panose="05000000000000000000" pitchFamily="2" charset="2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</a:rPr>
              <a:t>Automation</a:t>
            </a:r>
            <a:r>
              <a:rPr lang="en-US" altLang="en-US" sz="24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is meant to handle routine transactions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 typeface="Wingdings" panose="05000000000000000000" pitchFamily="2" charset="2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	</a:t>
            </a: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</a:rPr>
              <a:t>Integration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spans multiple departments, processes, and software applications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 typeface="Wingdings" panose="05000000000000000000" pitchFamily="2" charset="2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	</a:t>
            </a: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</a:rPr>
              <a:t>Visibility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of information and clear and concise process flows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 typeface="Wingdings" panose="05000000000000000000" pitchFamily="2" charset="2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	</a:t>
            </a: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</a:rPr>
              <a:t>Collaboration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through information sharing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0000"/>
              <a:buFont typeface="Wingdings" panose="05000000000000000000" pitchFamily="2" charset="2"/>
              <a:buAutoNum type="arabicPeriod"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	</a:t>
            </a:r>
            <a:r>
              <a:rPr lang="en-US" altLang="en-US" sz="24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</a:rPr>
              <a:t>Optimization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of processes and decision making</a:t>
            </a:r>
            <a:r>
              <a:rPr lang="en-US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	</a:t>
            </a:r>
            <a:endParaRPr lang="en-US" altLang="en-US" sz="2800" dirty="0">
              <a:latin typeface="Calibri" panose="020F050202020403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CE085-DA75-4DE7-8ED2-1CAAB6C6E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56867"/>
      </p:ext>
    </p:extLst>
  </p:cSld>
  <p:clrMapOvr>
    <a:masterClrMapping/>
  </p:clrMapOvr>
  <p:transition spd="slow">
    <p:pull dir="r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3028" r="25309" b="4495"/>
          <a:stretch/>
        </p:blipFill>
        <p:spPr>
          <a:xfrm flipH="1">
            <a:off x="6451600" y="1727200"/>
            <a:ext cx="2387600" cy="4851400"/>
          </a:xfrm>
          <a:prstGeom prst="rect">
            <a:avLst/>
          </a:prstGeom>
        </p:spPr>
      </p:pic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0866"/>
            <a:ext cx="8439150" cy="4402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Discussion Outline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168400"/>
            <a:ext cx="8720667" cy="5274733"/>
          </a:xfrm>
        </p:spPr>
        <p:txBody>
          <a:bodyPr/>
          <a:lstStyle/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What is Supplier Relationship Management (SRM)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Keys to Successful Strategic Partnerships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Evaluation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Certification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Development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Recognition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Relationship Management Systems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Trends in Supplier Relationship Management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A807-1567-4623-A7D7-C58A72069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69397"/>
      </p:ext>
    </p:extLst>
  </p:cSld>
  <p:clrMapOvr>
    <a:masterClrMapping/>
  </p:clrMapOvr>
  <p:transition spd="slow">
    <p:pull dir="r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275667"/>
            <a:ext cx="2667000" cy="2582333"/>
          </a:xfrm>
          <a:prstGeom prst="rect">
            <a:avLst/>
          </a:prstGeom>
        </p:spPr>
      </p:pic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90500"/>
            <a:ext cx="8439150" cy="381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Trends in Supplier Relationship Management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314113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/>
            </a:pPr>
            <a:r>
              <a:rPr lang="en-US" altLang="en-US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Close alignment of sourcing with supplier relationship management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- Many companies are determining their negotiation strategies by tying them to their category management strategy, and to their supplier relationship goals.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/>
            </a:pPr>
            <a:r>
              <a:rPr lang="en-US" altLang="en-US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Focus on cross-functional engagement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A best practice for strategic supplier relationships involves SRM teams at both the company and at the supplier, each led by a relationship manager, who form a steering committee to lead the process.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4194482"/>
            <a:ext cx="6434667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 startAt="3"/>
            </a:pPr>
            <a:r>
              <a:rPr lang="en-US" altLang="en-US" sz="22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Focus on innovation </a:t>
            </a:r>
            <a:r>
              <a:rPr lang="en-US" altLang="en-US" sz="22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Companies that engage in more innovation with suppliers, report higher ROI.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+mj-lt"/>
              <a:buAutoNum type="arabicPeriod" startAt="3"/>
            </a:pPr>
            <a:r>
              <a:rPr lang="en-US" altLang="en-US" sz="22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Investment in people &amp; “soft skills” </a:t>
            </a:r>
            <a:r>
              <a:rPr lang="en-US" altLang="en-US" sz="22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Treat suppliers with courtesy and respect.  Be candid, and able to disagree without being disagreeable.  Hold both sides to the same standards.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ECA09-FA53-4654-9ABE-8632F5359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2394"/>
      </p:ext>
    </p:extLst>
  </p:cSld>
  <p:clrMapOvr>
    <a:masterClrMapping/>
  </p:clrMapOvr>
  <p:transition spd="slow">
    <p:pull dir="r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6633"/>
            <a:ext cx="8439150" cy="4487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Arial" charset="0"/>
              </a:rPr>
              <a:t>End of Chapter Quiz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3" y="1283229"/>
            <a:ext cx="5858933" cy="49800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7F042-61FA-4167-84D9-3EB310E72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9439"/>
      </p:ext>
    </p:extLst>
  </p:cSld>
  <p:clrMapOvr>
    <a:masterClrMapping/>
  </p:clrMapOvr>
  <p:transition spd="slow">
    <p:pull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3933"/>
            <a:ext cx="8439150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Relationship Management (SRM)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914399"/>
            <a:ext cx="8788400" cy="365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347663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800" kern="0" dirty="0">
                <a:latin typeface="Calibri" panose="020F0502020204030204" pitchFamily="34" charset="0"/>
              </a:rPr>
              <a:t>I</a:t>
            </a:r>
            <a:r>
              <a:rPr lang="en-US" sz="2800" dirty="0">
                <a:latin typeface="Calibri" panose="020F0502020204030204" pitchFamily="34" charset="0"/>
              </a:rPr>
              <a:t>dentifying and measuring key strategic suppliers</a:t>
            </a:r>
            <a:r>
              <a:rPr lang="en-US" sz="2800" kern="0" dirty="0">
                <a:latin typeface="Calibri" panose="020F0502020204030204" pitchFamily="34" charset="0"/>
              </a:rPr>
              <a:t>. </a:t>
            </a:r>
          </a:p>
          <a:p>
            <a:pPr marL="347663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800" kern="0" dirty="0">
                <a:latin typeface="Calibri" panose="020F0502020204030204" pitchFamily="34" charset="0"/>
              </a:rPr>
              <a:t>I</a:t>
            </a:r>
            <a:r>
              <a:rPr lang="en-US" sz="2800" dirty="0">
                <a:latin typeface="Calibri" panose="020F0502020204030204" pitchFamily="34" charset="0"/>
              </a:rPr>
              <a:t>mproving </a:t>
            </a:r>
            <a:r>
              <a:rPr 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profits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</a:rPr>
              <a:t>and </a:t>
            </a:r>
            <a:r>
              <a:rPr 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reducing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costs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kern="0" dirty="0">
                <a:latin typeface="Calibri" panose="020F0502020204030204" pitchFamily="34" charset="0"/>
              </a:rPr>
              <a:t>using tools such as:</a:t>
            </a:r>
          </a:p>
          <a:p>
            <a:pPr marL="804863" lvl="1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Calibri" panose="020F0502020204030204" pitchFamily="34" charset="0"/>
              <a:buChar char="–"/>
            </a:pPr>
            <a:r>
              <a:rPr lang="en-US" kern="0" dirty="0">
                <a:latin typeface="Calibri" panose="020F0502020204030204" pitchFamily="34" charset="0"/>
              </a:rPr>
              <a:t>Sourcing Analytics</a:t>
            </a:r>
          </a:p>
          <a:p>
            <a:pPr marL="804863" lvl="1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Calibri" panose="020F0502020204030204" pitchFamily="34" charset="0"/>
              <a:buChar char="–"/>
            </a:pPr>
            <a:r>
              <a:rPr lang="en-US" kern="0" dirty="0">
                <a:latin typeface="Calibri" panose="020F0502020204030204" pitchFamily="34" charset="0"/>
              </a:rPr>
              <a:t>Sourcing Execution</a:t>
            </a:r>
          </a:p>
          <a:p>
            <a:pPr marL="804863" lvl="1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Calibri" panose="020F0502020204030204" pitchFamily="34" charset="0"/>
              <a:buChar char="–"/>
            </a:pPr>
            <a:r>
              <a:rPr lang="en-US" kern="0" dirty="0">
                <a:latin typeface="Calibri" panose="020F0502020204030204" pitchFamily="34" charset="0"/>
              </a:rPr>
              <a:t>Procurement Execution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741333" y="2353732"/>
            <a:ext cx="4174067" cy="178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804863" lvl="1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Calibri" panose="020F0502020204030204" pitchFamily="34" charset="0"/>
              <a:buChar char="–"/>
            </a:pPr>
            <a:r>
              <a:rPr lang="en-US" kern="0" dirty="0">
                <a:latin typeface="Calibri" panose="020F0502020204030204" pitchFamily="34" charset="0"/>
              </a:rPr>
              <a:t>Payment and Settlement</a:t>
            </a:r>
          </a:p>
          <a:p>
            <a:pPr marL="804863" lvl="1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Calibri" panose="020F0502020204030204" pitchFamily="34" charset="0"/>
              <a:buChar char="–"/>
            </a:pPr>
            <a:r>
              <a:rPr lang="en-US" kern="0" dirty="0">
                <a:latin typeface="Calibri" panose="020F0502020204030204" pitchFamily="34" charset="0"/>
              </a:rPr>
              <a:t>Supplier Score-carding</a:t>
            </a:r>
          </a:p>
          <a:p>
            <a:pPr marL="804863" lvl="1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Calibri" panose="020F0502020204030204" pitchFamily="34" charset="0"/>
              <a:buChar char="–"/>
            </a:pPr>
            <a:r>
              <a:rPr lang="en-US" kern="0" dirty="0">
                <a:latin typeface="Calibri" panose="020F0502020204030204" pitchFamily="34" charset="0"/>
              </a:rPr>
              <a:t>Performance Monitoring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16" y="4572000"/>
            <a:ext cx="4110567" cy="19377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D00882-4786-4D28-A854-FA9B20F8F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521411"/>
      </p:ext>
    </p:extLst>
  </p:cSld>
  <p:clrMapOvr>
    <a:masterClrMapping/>
  </p:clrMapOvr>
  <p:transition spd="slow">
    <p:pull dir="r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2040467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None/>
            </a:pPr>
            <a:r>
              <a:rPr lang="en-US" sz="2800" b="1" dirty="0">
                <a:latin typeface="Calibri" panose="020F0502020204030204" pitchFamily="34" charset="0"/>
              </a:rPr>
              <a:t>SRM is often a part of the rollout of Strategic Sourcing and is typically applied with suppliers:</a:t>
            </a:r>
          </a:p>
          <a:p>
            <a:pPr marL="576263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Providing </a:t>
            </a:r>
            <a:r>
              <a:rPr 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high volumes</a:t>
            </a:r>
            <a:r>
              <a:rPr lang="en-US" sz="28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</a:rPr>
              <a:t>of a product/service </a:t>
            </a:r>
          </a:p>
          <a:p>
            <a:pPr marL="576263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Providing lesser quantities of a </a:t>
            </a:r>
            <a:r>
              <a:rPr 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crucial product/service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599" y="143933"/>
            <a:ext cx="8754533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Relationship Management (SRM)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3" t="-3003" r="1"/>
          <a:stretch/>
        </p:blipFill>
        <p:spPr>
          <a:xfrm>
            <a:off x="5469467" y="3687233"/>
            <a:ext cx="3369733" cy="29040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28600" y="3486149"/>
            <a:ext cx="5511800" cy="255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2088" indent="-1920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·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</a:defRPr>
            </a:lvl2pPr>
            <a:lvl3pPr marL="855663" indent="-968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981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–"/>
              <a:defRPr sz="1600">
                <a:solidFill>
                  <a:schemeClr val="bg1"/>
                </a:solidFill>
                <a:latin typeface="+mn-lt"/>
              </a:defRPr>
            </a:lvl4pPr>
            <a:lvl5pPr marL="24003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5pPr>
            <a:lvl6pPr marL="28575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6pPr>
            <a:lvl7pPr marL="33147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7pPr>
            <a:lvl8pPr marL="37719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8pPr>
            <a:lvl9pPr marL="42291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marL="576263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800" kern="0" dirty="0">
                <a:latin typeface="Calibri" panose="020F0502020204030204" pitchFamily="34" charset="0"/>
              </a:rPr>
              <a:t>That serve many </a:t>
            </a:r>
            <a:r>
              <a:rPr lang="en-US" sz="2800" b="1" kern="0" dirty="0">
                <a:latin typeface="Calibri" panose="020F0502020204030204" pitchFamily="34" charset="0"/>
              </a:rPr>
              <a:t>business units of a company </a:t>
            </a:r>
            <a:r>
              <a:rPr lang="en-US" sz="2800" kern="0" dirty="0">
                <a:latin typeface="Calibri" panose="020F0502020204030204" pitchFamily="34" charset="0"/>
              </a:rPr>
              <a:t>or organization </a:t>
            </a:r>
          </a:p>
          <a:p>
            <a:pPr marL="576263" indent="-347663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800" kern="0" dirty="0">
                <a:latin typeface="Calibri" panose="020F0502020204030204" pitchFamily="34" charset="0"/>
              </a:rPr>
              <a:t>Where </a:t>
            </a:r>
            <a:r>
              <a:rPr lang="en-US" sz="2800" b="1" kern="0" dirty="0">
                <a:latin typeface="Calibri" panose="020F0502020204030204" pitchFamily="34" charset="0"/>
              </a:rPr>
              <a:t>intensive engineering, manufacturing </a:t>
            </a:r>
            <a:r>
              <a:rPr lang="en-US" sz="2800" kern="0" dirty="0">
                <a:latin typeface="Calibri" panose="020F0502020204030204" pitchFamily="34" charset="0"/>
              </a:rPr>
              <a:t>and/or </a:t>
            </a:r>
            <a:r>
              <a:rPr lang="en-US" sz="2800" b="1" kern="0" dirty="0">
                <a:latin typeface="Calibri" panose="020F0502020204030204" pitchFamily="34" charset="0"/>
              </a:rPr>
              <a:t>logistics</a:t>
            </a:r>
            <a:r>
              <a:rPr lang="en-US" sz="2800" kern="0" dirty="0">
                <a:latin typeface="Calibri" panose="020F0502020204030204" pitchFamily="34" charset="0"/>
              </a:rPr>
              <a:t> interaction is essential.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988465-C56C-4112-8DFA-866D92E17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91025"/>
      </p:ext>
    </p:extLst>
  </p:cSld>
  <p:clrMapOvr>
    <a:masterClrMapping/>
  </p:clrMapOvr>
  <p:transition spd="slow">
    <p:pull dir="r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98" t="8669" r="56007" b="3897"/>
          <a:stretch/>
        </p:blipFill>
        <p:spPr>
          <a:xfrm>
            <a:off x="76201" y="1667930"/>
            <a:ext cx="4216399" cy="4368801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09463" y="1180007"/>
            <a:ext cx="374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Traditional Supplier Management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0038" y="1180007"/>
            <a:ext cx="393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Supplier Relationship Management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8581" t="8669" r="1135" b="3897"/>
          <a:stretch/>
        </p:blipFill>
        <p:spPr>
          <a:xfrm>
            <a:off x="4576234" y="1667930"/>
            <a:ext cx="4500033" cy="4368801"/>
          </a:xfrm>
          <a:prstGeom prst="rect">
            <a:avLst/>
          </a:prstGeom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599" y="143933"/>
            <a:ext cx="8754533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Supplier Relationship Management (SRM)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4387B-9513-4A6D-A53C-456F93EF3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591300"/>
            <a:ext cx="193674" cy="174779"/>
          </a:xfrm>
        </p:spPr>
        <p:txBody>
          <a:bodyPr/>
          <a:lstStyle/>
          <a:p>
            <a:fld id="{E66AA3EA-0569-43EF-BBA3-83FDB109D5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7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3028" r="25309" b="4495"/>
          <a:stretch/>
        </p:blipFill>
        <p:spPr>
          <a:xfrm flipH="1">
            <a:off x="6451600" y="1727200"/>
            <a:ext cx="2387600" cy="4851400"/>
          </a:xfrm>
          <a:prstGeom prst="rect">
            <a:avLst/>
          </a:prstGeom>
        </p:spPr>
      </p:pic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60866"/>
            <a:ext cx="8439150" cy="4402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Discussion Outline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168400"/>
            <a:ext cx="8720667" cy="5274733"/>
          </a:xfrm>
        </p:spPr>
        <p:txBody>
          <a:bodyPr/>
          <a:lstStyle/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What is Supplier Relationship Management (SRM)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Keys to Successful Strategic Partnerships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Evaluation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Certification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Development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Recognition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Supplier Relationship Management Systems</a:t>
            </a:r>
          </a:p>
          <a:p>
            <a:pPr marL="347663" lvl="1" indent="-347663">
              <a:spcBef>
                <a:spcPts val="600"/>
              </a:spcBef>
              <a:spcAft>
                <a:spcPts val="1200"/>
              </a:spcAft>
              <a:buClr>
                <a:schemeClr val="bg1">
                  <a:lumMod val="85000"/>
                </a:schemeClr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Trends in Supplier Relationship Management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93F39-435E-4C1B-B42C-1176B9AEF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08813"/>
      </p:ext>
    </p:extLst>
  </p:cSld>
  <p:clrMapOvr>
    <a:masterClrMapping/>
  </p:clrMapOvr>
  <p:transition spd="slow">
    <p:pull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43933"/>
            <a:ext cx="8439150" cy="47413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en-US" sz="3200" kern="1200" dirty="0">
                <a:solidFill>
                  <a:srgbClr val="92322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+mn-ea"/>
                <a:cs typeface="Arial" charset="0"/>
              </a:rPr>
              <a:t>Successful Strategic Partnerships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086598"/>
            <a:ext cx="8686800" cy="4938493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Strong Supplier Partnerships</a:t>
            </a:r>
          </a:p>
          <a:p>
            <a:pPr marL="463550" lvl="1" indent="-350838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Important to achieving </a:t>
            </a: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win-win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competitive performance for the buyer and supplier </a:t>
            </a:r>
          </a:p>
          <a:p>
            <a:pPr marL="914400" lvl="2" indent="-338138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Arial" panose="020B0604020202020204" pitchFamily="34" charset="0"/>
              <a:buChar char="–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These require a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strategic perspective</a:t>
            </a:r>
            <a:r>
              <a:rPr lang="en-US" altLang="en-US" sz="28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as opposed to a tactical perspective.</a:t>
            </a:r>
            <a:endParaRPr lang="en-US" altLang="en-US" sz="2800" b="1" i="1" dirty="0">
              <a:latin typeface="Calibri" panose="020F0502020204030204" pitchFamily="34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463550" lvl="1" indent="-350838">
              <a:spcBef>
                <a:spcPts val="1200"/>
              </a:spcBef>
              <a:spcAft>
                <a:spcPts val="1200"/>
              </a:spcAft>
              <a:buClr>
                <a:srgbClr val="923222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Involves “a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mutual commitment</a:t>
            </a:r>
            <a:r>
              <a:rPr lang="en-US" altLang="en-US" sz="2800" b="1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over an </a:t>
            </a:r>
            <a:r>
              <a:rPr lang="en-US" altLang="en-US" sz="2800" b="1" u="sng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extended time</a:t>
            </a:r>
            <a:r>
              <a:rPr lang="en-US" altLang="en-US" sz="28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to work together to the </a:t>
            </a: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mutual benefit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of both parties, </a:t>
            </a: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sharing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relevant information and the </a:t>
            </a:r>
            <a:r>
              <a:rPr lang="en-US" altLang="en-US" sz="2800" b="1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risks and rewards</a:t>
            </a:r>
            <a:r>
              <a:rPr lang="en-US" altLang="en-US" sz="2800" dirty="0">
                <a:solidFill>
                  <a:srgbClr val="923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of the relationship”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28278-DCEF-4732-95CB-565CFACB1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40511"/>
      </p:ext>
    </p:extLst>
  </p:cSld>
  <p:clrMapOvr>
    <a:masterClrMapping/>
  </p:clrMapOvr>
  <p:transition spd="slow">
    <p:pull dir="r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CTIONNUMBER" val="1"/>
  <p:tag name="DIVIDERPICTUREPATH" val="C:\Program Files\PPTADDIN.300.EN\PictureGallery\NVS_P_00048_PPT.jpg"/>
  <p:tag name="SLIDETYPE" val="NovartisTitle"/>
</p:tagLst>
</file>

<file path=ppt/theme/theme1.xml><?xml version="1.0" encoding="utf-8"?>
<a:theme xmlns:a="http://schemas.openxmlformats.org/drawingml/2006/main" name="New template for GSBD">
  <a:themeElements>
    <a:clrScheme name="NovartisWhit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FCAF17"/>
      </a:accent1>
      <a:accent2>
        <a:srgbClr val="EC8026"/>
      </a:accent2>
      <a:accent3>
        <a:srgbClr val="E44C16"/>
      </a:accent3>
      <a:accent4>
        <a:srgbClr val="923222"/>
      </a:accent4>
      <a:accent5>
        <a:srgbClr val="634329"/>
      </a:accent5>
      <a:accent6>
        <a:srgbClr val="000000"/>
      </a:accent6>
      <a:hlink>
        <a:srgbClr val="E44C16"/>
      </a:hlink>
      <a:folHlink>
        <a:srgbClr val="FCAF17"/>
      </a:folHlink>
    </a:clrScheme>
    <a:fontScheme name="New template for GSBD">
      <a:majorFont>
        <a:latin typeface="News Gothic MT"/>
        <a:ea typeface=""/>
        <a:cs typeface=""/>
      </a:majorFont>
      <a:minorFont>
        <a:latin typeface="News Gothic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E497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ews Gothic MT" pitchFamily="34" charset="0"/>
          </a:defRPr>
        </a:defPPr>
      </a:lstStyle>
    </a:spDef>
    <a:lnDef>
      <a:spPr bwMode="auto"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New template for GSBD 1">
        <a:dk1>
          <a:srgbClr val="969696"/>
        </a:dk1>
        <a:lt1>
          <a:srgbClr val="FFFFFF"/>
        </a:lt1>
        <a:dk2>
          <a:srgbClr val="004D7D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B2BF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template for GSB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 for GSBD 3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template for GSBD 4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 for GSBD 5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 for GSBD 6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 for GSBD 7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 for GSBD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vartis">
  <a:themeElements>
    <a:clrScheme name="Novartis">
      <a:dk1>
        <a:srgbClr val="917B69"/>
      </a:dk1>
      <a:lt1>
        <a:srgbClr val="FFFFFF"/>
      </a:lt1>
      <a:dk2>
        <a:srgbClr val="917B69"/>
      </a:dk2>
      <a:lt2>
        <a:srgbClr val="F8F8F8"/>
      </a:lt2>
      <a:accent1>
        <a:srgbClr val="FCAF17"/>
      </a:accent1>
      <a:accent2>
        <a:srgbClr val="EC8026"/>
      </a:accent2>
      <a:accent3>
        <a:srgbClr val="E44C16"/>
      </a:accent3>
      <a:accent4>
        <a:srgbClr val="923222"/>
      </a:accent4>
      <a:accent5>
        <a:srgbClr val="634329"/>
      </a:accent5>
      <a:accent6>
        <a:srgbClr val="000000"/>
      </a:accent6>
      <a:hlink>
        <a:srgbClr val="917B69"/>
      </a:hlink>
      <a:folHlink>
        <a:srgbClr val="917B69"/>
      </a:folHlink>
    </a:clrScheme>
    <a:fontScheme name="Novarti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Novart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ovartis">
  <a:themeElements>
    <a:clrScheme name="Novartis">
      <a:dk1>
        <a:srgbClr val="917B69"/>
      </a:dk1>
      <a:lt1>
        <a:srgbClr val="FFFFFF"/>
      </a:lt1>
      <a:dk2>
        <a:srgbClr val="917B69"/>
      </a:dk2>
      <a:lt2>
        <a:srgbClr val="F8F8F8"/>
      </a:lt2>
      <a:accent1>
        <a:srgbClr val="FCAF17"/>
      </a:accent1>
      <a:accent2>
        <a:srgbClr val="EC8026"/>
      </a:accent2>
      <a:accent3>
        <a:srgbClr val="E44C16"/>
      </a:accent3>
      <a:accent4>
        <a:srgbClr val="923222"/>
      </a:accent4>
      <a:accent5>
        <a:srgbClr val="634329"/>
      </a:accent5>
      <a:accent6>
        <a:srgbClr val="000000"/>
      </a:accent6>
      <a:hlink>
        <a:srgbClr val="917B69"/>
      </a:hlink>
      <a:folHlink>
        <a:srgbClr val="917B69"/>
      </a:folHlink>
    </a:clrScheme>
    <a:fontScheme name="Novarti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Novart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14792</TotalTime>
  <Words>3673</Words>
  <Application>Microsoft Office PowerPoint</Application>
  <PresentationFormat>On-screen Show (4:3)</PresentationFormat>
  <Paragraphs>461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News Gothic MT</vt:lpstr>
      <vt:lpstr>Symbol</vt:lpstr>
      <vt:lpstr>Wingdings</vt:lpstr>
      <vt:lpstr>New template for GSBD</vt:lpstr>
      <vt:lpstr>PowerPoint Presentation</vt:lpstr>
      <vt:lpstr>Discussion Outline</vt:lpstr>
      <vt:lpstr>Discussion Outline</vt:lpstr>
      <vt:lpstr>Supplier Relationship Management (SRM)</vt:lpstr>
      <vt:lpstr>Supplier Relationship Management (SRM)</vt:lpstr>
      <vt:lpstr>Supplier Relationship Management (SRM)</vt:lpstr>
      <vt:lpstr>Supplier Relationship Management (SRM)</vt:lpstr>
      <vt:lpstr>Discussion Outline</vt:lpstr>
      <vt:lpstr>Successful Strategic Partnerships</vt:lpstr>
      <vt:lpstr>Keys to Successful Strategic Partnerships</vt:lpstr>
      <vt:lpstr>Keys to Successful Strategic Partnerships</vt:lpstr>
      <vt:lpstr>Keys to Successful Strategic Partnerships (continued)</vt:lpstr>
      <vt:lpstr>Keys to Successful Strategic Partnerships (continued)</vt:lpstr>
      <vt:lpstr>Keys to Successful Strategic Partnerships (continued)</vt:lpstr>
      <vt:lpstr>Keys to Successful Strategic Partnerships (continued)</vt:lpstr>
      <vt:lpstr>Keys to Successful Strategic Partnerships (continued)</vt:lpstr>
      <vt:lpstr>Benefits of Strategic Partnerships with Suppliers</vt:lpstr>
      <vt:lpstr>Discussion Outline</vt:lpstr>
      <vt:lpstr>Supplier Evaluation </vt:lpstr>
      <vt:lpstr>Supplier Evaluation: Performance </vt:lpstr>
      <vt:lpstr>Evaluating and Selecting Key Suppliers </vt:lpstr>
      <vt:lpstr>Supplier Evaluation: Weighted-Criteria </vt:lpstr>
      <vt:lpstr>Weighted-Criteria Evaluation System Example</vt:lpstr>
      <vt:lpstr>Weighted-Criteria Evaluation System Example (cont.) </vt:lpstr>
      <vt:lpstr>Discussion Outline</vt:lpstr>
      <vt:lpstr>Supplier Certification Programs</vt:lpstr>
      <vt:lpstr>Benefits of Supplier Certification Programs</vt:lpstr>
      <vt:lpstr>Supplier Certification</vt:lpstr>
      <vt:lpstr>Internal Certification Programs</vt:lpstr>
      <vt:lpstr>PowerPoint Presentation</vt:lpstr>
      <vt:lpstr>PowerPoint Presentation</vt:lpstr>
      <vt:lpstr>ISO 9000</vt:lpstr>
      <vt:lpstr>External Certification </vt:lpstr>
      <vt:lpstr>Discussion Outline</vt:lpstr>
      <vt:lpstr>Supplier Development</vt:lpstr>
      <vt:lpstr>Supplier Development</vt:lpstr>
      <vt:lpstr>Supplier Development: Process Steps</vt:lpstr>
      <vt:lpstr>Tapping into Strategic Supplier’s Knowledge</vt:lpstr>
      <vt:lpstr>Discussion Outline</vt:lpstr>
      <vt:lpstr>Supplier Recognition Programs</vt:lpstr>
      <vt:lpstr>Supplier Recognition Programs</vt:lpstr>
      <vt:lpstr>Benefits of Supplier Recognition Programs</vt:lpstr>
      <vt:lpstr>Benefits of Supplier Recognition Programs (continued)</vt:lpstr>
      <vt:lpstr>Discussion Outline</vt:lpstr>
      <vt:lpstr>Supplier Relationship Management System</vt:lpstr>
      <vt:lpstr>Supplier Relationship Management System</vt:lpstr>
      <vt:lpstr>Discussion Outline</vt:lpstr>
      <vt:lpstr>Trends in Supplier Relationship Management</vt:lpstr>
      <vt:lpstr>End of Chapter Quiz</vt:lpstr>
    </vt:vector>
  </TitlesOfParts>
  <Company>Novartis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McLaury, William</dc:creator>
  <cp:lastModifiedBy>Hussan Peavey</cp:lastModifiedBy>
  <cp:revision>598</cp:revision>
  <cp:lastPrinted>2019-10-14T13:01:28Z</cp:lastPrinted>
  <dcterms:created xsi:type="dcterms:W3CDTF">2014-03-13T13:06:01Z</dcterms:created>
  <dcterms:modified xsi:type="dcterms:W3CDTF">2021-10-18T13:25:02Z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viderSectionCount">
    <vt:lpwstr>6</vt:lpwstr>
  </property>
</Properties>
</file>